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Open Sans" panose="020B0606030504020204" pitchFamily="34" charset="0"/>
      <p:regular r:id="rId20"/>
      <p:bold r:id="rId21"/>
      <p: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orient="horz" pos="216">
          <p15:clr>
            <a:srgbClr val="A4A3A4"/>
          </p15:clr>
        </p15:guide>
        <p15:guide id="5" pos="1001">
          <p15:clr>
            <a:srgbClr val="A4A3A4"/>
          </p15:clr>
        </p15:guide>
        <p15:guide id="6" orient="horz" pos="10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Nauss" initials="" lastIdx="6" clrIdx="0"/>
  <p:cmAuthor id="1" name="Dan Sigward" initials="" lastIdx="1" clrIdx="1"/>
  <p:cmAuthor id="2" name="Alissa Parra"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84"/>
    <p:restoredTop sz="94648"/>
  </p:normalViewPr>
  <p:slideViewPr>
    <p:cSldViewPr snapToGrid="0">
      <p:cViewPr varScale="1">
        <p:scale>
          <a:sx n="94" d="100"/>
          <a:sy n="94" d="100"/>
        </p:scale>
        <p:origin x="200" y="680"/>
      </p:cViewPr>
      <p:guideLst>
        <p:guide orient="horz" pos="2160"/>
        <p:guide pos="2880"/>
        <p:guide pos="144"/>
        <p:guide orient="horz" pos="216"/>
        <p:guide pos="1001"/>
        <p:guide orient="horz" pos="10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inghistory.org/resource-library/teaching-strategies/3-2-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inghistory.org/resource-library/video/fundamental-freedoms-eleanor-roosevelt-holocaust-and-universal-declaration?backlink=https://www.facinghistory.org/universal-declaration-human-right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inghistory.org/resource-library/teaching-strategies/wraparound-whiparound"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inghistory.org/resource-library/teaching-strategies/3-2-1"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inghistory.org/resource-library/teaching-strategies/exit-card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inghistory.org/resource-library/teaching-strategies/exit-card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inghistory.org/resource-library/teaching-strategies/think-pair-shar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e0320ff80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86" name="Google Shape;86;g3e0320ff80_0_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04800" algn="l" rtl="0">
              <a:spcBef>
                <a:spcPts val="0"/>
              </a:spcBef>
              <a:spcAft>
                <a:spcPts val="0"/>
              </a:spcAft>
              <a:buClr>
                <a:schemeClr val="dk1"/>
              </a:buClr>
              <a:buSzPts val="1200"/>
              <a:buChar char="●"/>
            </a:pPr>
            <a:r>
              <a:rPr lang="en-US" sz="1200" i="0" u="none" strike="noStrike" cap="none">
                <a:solidFill>
                  <a:schemeClr val="dk1"/>
                </a:solidFill>
                <a:latin typeface="Arial"/>
                <a:ea typeface="Arial"/>
                <a:cs typeface="Arial"/>
                <a:sym typeface="Arial"/>
              </a:rPr>
              <a:t>Tell students that they will now watch a video to learn about the process by which the Universal Declaration of Human Rights was drafted by representatives of nine countries in the United Nations, who also grappled with the question of what is a right and what rights should belong to every human being on earth. </a:t>
            </a:r>
            <a:endParaRPr sz="1200" i="0" u="none" strike="noStrike" cap="none">
              <a:solidFill>
                <a:schemeClr val="dk1"/>
              </a:solidFill>
              <a:latin typeface="Arial"/>
              <a:ea typeface="Arial"/>
              <a:cs typeface="Arial"/>
              <a:sym typeface="Arial"/>
            </a:endParaRPr>
          </a:p>
          <a:p>
            <a:pPr marL="457200" marR="0" lvl="0" indent="-317500" algn="l" rtl="0">
              <a:spcBef>
                <a:spcPts val="0"/>
              </a:spcBef>
              <a:spcAft>
                <a:spcPts val="0"/>
              </a:spcAft>
              <a:buSzPts val="1400"/>
              <a:buChar char="●"/>
            </a:pPr>
            <a:r>
              <a:rPr lang="en-US">
                <a:latin typeface="Arial"/>
                <a:ea typeface="Arial"/>
                <a:cs typeface="Arial"/>
                <a:sym typeface="Arial"/>
              </a:rPr>
              <a:t>Have students take out their journals for the </a:t>
            </a:r>
            <a:r>
              <a:rPr lang="en-US" u="sng">
                <a:solidFill>
                  <a:schemeClr val="hlink"/>
                </a:solidFill>
                <a:latin typeface="Arial"/>
                <a:ea typeface="Arial"/>
                <a:cs typeface="Arial"/>
                <a:sym typeface="Arial"/>
                <a:hlinkClick r:id="rId3"/>
              </a:rPr>
              <a:t>3-2-1</a:t>
            </a:r>
            <a:r>
              <a:rPr lang="en-US">
                <a:latin typeface="Arial"/>
                <a:ea typeface="Arial"/>
                <a:cs typeface="Arial"/>
                <a:sym typeface="Arial"/>
              </a:rPr>
              <a:t> response. </a:t>
            </a:r>
            <a:endParaRPr>
              <a:latin typeface="Arial"/>
              <a:ea typeface="Arial"/>
              <a:cs typeface="Arial"/>
              <a:sym typeface="Arial"/>
            </a:endParaRPr>
          </a:p>
          <a:p>
            <a:pPr marL="457200" marR="0" lvl="0" indent="-304800" algn="l" rtl="0">
              <a:spcBef>
                <a:spcPts val="0"/>
              </a:spcBef>
              <a:spcAft>
                <a:spcPts val="0"/>
              </a:spcAft>
              <a:buClr>
                <a:schemeClr val="dk1"/>
              </a:buClr>
              <a:buSzPts val="1200"/>
              <a:buChar char="●"/>
            </a:pPr>
            <a:r>
              <a:rPr lang="en-US" sz="1200" i="0" u="none" strike="noStrike" cap="none">
                <a:solidFill>
                  <a:schemeClr val="dk1"/>
                </a:solidFill>
                <a:latin typeface="Arial"/>
                <a:ea typeface="Arial"/>
                <a:cs typeface="Arial"/>
                <a:sym typeface="Arial"/>
              </a:rPr>
              <a:t>Play</a:t>
            </a:r>
            <a:r>
              <a:rPr lang="en-US">
                <a:latin typeface="Arial"/>
                <a:ea typeface="Arial"/>
                <a:cs typeface="Arial"/>
                <a:sym typeface="Arial"/>
              </a:rPr>
              <a:t> the video</a:t>
            </a:r>
            <a:r>
              <a:rPr lang="en-US" sz="1200" i="0" u="none" strike="noStrike" cap="none">
                <a:solidFill>
                  <a:schemeClr val="dk1"/>
                </a:solidFill>
                <a:latin typeface="Arial"/>
                <a:ea typeface="Arial"/>
                <a:cs typeface="Arial"/>
                <a:sym typeface="Arial"/>
              </a:rPr>
              <a:t> </a:t>
            </a:r>
            <a:r>
              <a:rPr lang="en-US" sz="1200" i="0" u="sng" strike="noStrike" cap="none">
                <a:solidFill>
                  <a:schemeClr val="hlink"/>
                </a:solidFill>
                <a:latin typeface="Arial"/>
                <a:ea typeface="Arial"/>
                <a:cs typeface="Arial"/>
                <a:sym typeface="Arial"/>
                <a:hlinkClick r:id="rId4"/>
              </a:rPr>
              <a:t>Fundamental Freedoms: Eleanor Roosevelt, the Holocaust, and the Universal Declaration of Human Rights</a:t>
            </a:r>
            <a:r>
              <a:rPr lang="en-US" sz="1200" i="0" u="none" strike="noStrike" cap="none">
                <a:solidFill>
                  <a:schemeClr val="dk1"/>
                </a:solidFill>
                <a:latin typeface="Arial"/>
                <a:ea typeface="Arial"/>
                <a:cs typeface="Arial"/>
                <a:sym typeface="Arial"/>
              </a:rPr>
              <a:t> (09:15). </a:t>
            </a:r>
            <a:endParaRPr sz="1200" i="0" u="none" strike="noStrike" cap="none">
              <a:solidFill>
                <a:schemeClr val="dk1"/>
              </a:solidFill>
              <a:latin typeface="Arial"/>
              <a:ea typeface="Arial"/>
              <a:cs typeface="Arial"/>
              <a:sym typeface="Arial"/>
            </a:endParaRPr>
          </a:p>
          <a:p>
            <a:pPr marL="457200" marR="0" lvl="0" indent="-304800" algn="l" rtl="0">
              <a:spcBef>
                <a:spcPts val="0"/>
              </a:spcBef>
              <a:spcAft>
                <a:spcPts val="0"/>
              </a:spcAft>
              <a:buClr>
                <a:schemeClr val="dk1"/>
              </a:buClr>
              <a:buSzPts val="1200"/>
              <a:buChar char="●"/>
            </a:pPr>
            <a:r>
              <a:rPr lang="en-US" sz="1200" i="0" u="none" strike="noStrike" cap="none">
                <a:solidFill>
                  <a:schemeClr val="dk1"/>
                </a:solidFill>
                <a:latin typeface="Arial"/>
                <a:ea typeface="Arial"/>
                <a:cs typeface="Arial"/>
                <a:sym typeface="Arial"/>
              </a:rPr>
              <a:t>Pause the video 2</a:t>
            </a:r>
            <a:r>
              <a:rPr lang="en-US">
                <a:latin typeface="Arial"/>
                <a:ea typeface="Arial"/>
                <a:cs typeface="Arial"/>
                <a:sym typeface="Arial"/>
              </a:rPr>
              <a:t>–</a:t>
            </a:r>
            <a:r>
              <a:rPr lang="en-US" sz="1200" i="0" u="none" strike="noStrike" cap="none">
                <a:solidFill>
                  <a:schemeClr val="dk1"/>
                </a:solidFill>
                <a:latin typeface="Arial"/>
                <a:ea typeface="Arial"/>
                <a:cs typeface="Arial"/>
                <a:sym typeface="Arial"/>
              </a:rPr>
              <a:t>3 times so students can capture what they learned in a </a:t>
            </a:r>
            <a:r>
              <a:rPr lang="en-US" sz="1200" i="0" u="sng" strike="noStrike" cap="none">
                <a:solidFill>
                  <a:schemeClr val="hlink"/>
                </a:solidFill>
                <a:latin typeface="Arial"/>
                <a:ea typeface="Arial"/>
                <a:cs typeface="Arial"/>
                <a:sym typeface="Arial"/>
                <a:hlinkClick r:id="rId3"/>
              </a:rPr>
              <a:t>3-2-1</a:t>
            </a:r>
            <a:r>
              <a:rPr lang="en-US" sz="1200" i="0" u="none" strike="noStrike" cap="none">
                <a:solidFill>
                  <a:schemeClr val="dk1"/>
                </a:solidFill>
                <a:latin typeface="Arial"/>
                <a:ea typeface="Arial"/>
                <a:cs typeface="Arial"/>
                <a:sym typeface="Arial"/>
              </a:rPr>
              <a:t> response in their journals without missing any of the images that help tell the story of the historical events leading to the creation of the UDHR. </a:t>
            </a:r>
            <a:endParaRPr sz="1200" i="0" u="none" strike="noStrike" cap="none">
              <a:solidFill>
                <a:schemeClr val="dk1"/>
              </a:solidFill>
              <a:latin typeface="Arial"/>
              <a:ea typeface="Arial"/>
              <a:cs typeface="Arial"/>
              <a:sym typeface="Arial"/>
            </a:endParaRPr>
          </a:p>
        </p:txBody>
      </p:sp>
      <p:sp>
        <p:nvSpPr>
          <p:cNvPr id="152" name="Google Shape;15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spcBef>
                <a:spcPts val="0"/>
              </a:spcBef>
              <a:spcAft>
                <a:spcPts val="0"/>
              </a:spcAft>
              <a:buSzPts val="1400"/>
              <a:buChar char="●"/>
            </a:pPr>
            <a:r>
              <a:rPr lang="en-US" sz="1200" i="0" u="none" strike="noStrike" cap="none">
                <a:solidFill>
                  <a:schemeClr val="dk1"/>
                </a:solidFill>
                <a:latin typeface="Arial"/>
                <a:ea typeface="Arial"/>
                <a:cs typeface="Arial"/>
                <a:sym typeface="Arial"/>
              </a:rPr>
              <a:t>Debrief the video by completing three </a:t>
            </a:r>
            <a:r>
              <a:rPr lang="en-US" u="sng">
                <a:solidFill>
                  <a:schemeClr val="hlink"/>
                </a:solidFill>
                <a:latin typeface="Arial"/>
                <a:ea typeface="Arial"/>
                <a:cs typeface="Arial"/>
                <a:sym typeface="Arial"/>
                <a:hlinkClick r:id="rId3"/>
              </a:rPr>
              <a:t>wraparounds</a:t>
            </a:r>
            <a:r>
              <a:rPr lang="en-US" sz="1200" i="0" u="none" strike="noStrike" cap="none">
                <a:solidFill>
                  <a:schemeClr val="dk1"/>
                </a:solidFill>
                <a:latin typeface="Arial"/>
                <a:ea typeface="Arial"/>
                <a:cs typeface="Arial"/>
                <a:sym typeface="Arial"/>
              </a:rPr>
              <a:t>. </a:t>
            </a:r>
            <a:endParaRPr sz="1200" i="0" u="none" strike="noStrike" cap="none">
              <a:solidFill>
                <a:schemeClr val="dk1"/>
              </a:solidFill>
              <a:latin typeface="Arial"/>
              <a:ea typeface="Arial"/>
              <a:cs typeface="Arial"/>
              <a:sym typeface="Arial"/>
            </a:endParaRPr>
          </a:p>
          <a:p>
            <a:pPr marL="457200" marR="0" lvl="0" indent="-317500" algn="l" rtl="0">
              <a:spcBef>
                <a:spcPts val="0"/>
              </a:spcBef>
              <a:spcAft>
                <a:spcPts val="0"/>
              </a:spcAft>
              <a:buSzPts val="1400"/>
              <a:buChar char="●"/>
            </a:pPr>
            <a:r>
              <a:rPr lang="en-US" sz="1200" i="0" u="none" strike="noStrike" cap="none">
                <a:solidFill>
                  <a:schemeClr val="dk1"/>
                </a:solidFill>
                <a:latin typeface="Arial"/>
                <a:ea typeface="Arial"/>
                <a:cs typeface="Arial"/>
                <a:sym typeface="Arial"/>
              </a:rPr>
              <a:t>For each round, have students share a phrase from their </a:t>
            </a:r>
            <a:r>
              <a:rPr lang="en-US" u="sng">
                <a:solidFill>
                  <a:schemeClr val="hlink"/>
                </a:solidFill>
                <a:latin typeface="Arial"/>
                <a:ea typeface="Arial"/>
                <a:cs typeface="Arial"/>
                <a:sym typeface="Arial"/>
                <a:hlinkClick r:id="rId4"/>
              </a:rPr>
              <a:t>3-2-1</a:t>
            </a:r>
            <a:r>
              <a:rPr lang="en-US" sz="1200" i="0" u="none" strike="noStrike" cap="none">
                <a:solidFill>
                  <a:schemeClr val="dk1"/>
                </a:solidFill>
                <a:latin typeface="Arial"/>
                <a:ea typeface="Arial"/>
                <a:cs typeface="Arial"/>
                <a:sym typeface="Arial"/>
              </a:rPr>
              <a:t> responses, starting with </a:t>
            </a:r>
            <a:r>
              <a:rPr lang="en-US">
                <a:latin typeface="Arial"/>
                <a:ea typeface="Arial"/>
                <a:cs typeface="Arial"/>
                <a:sym typeface="Arial"/>
              </a:rPr>
              <a:t>their ideas about</a:t>
            </a:r>
            <a:r>
              <a:rPr lang="en-US" sz="1200" i="0" u="none" strike="noStrike" cap="none">
                <a:solidFill>
                  <a:schemeClr val="dk1"/>
                </a:solidFill>
                <a:latin typeface="Arial"/>
                <a:ea typeface="Arial"/>
                <a:cs typeface="Arial"/>
                <a:sym typeface="Arial"/>
              </a:rPr>
              <a:t> </a:t>
            </a:r>
            <a:r>
              <a:rPr lang="en-US">
                <a:latin typeface="Arial"/>
                <a:ea typeface="Arial"/>
                <a:cs typeface="Arial"/>
                <a:sym typeface="Arial"/>
              </a:rPr>
              <a:t>what i</a:t>
            </a:r>
            <a:r>
              <a:rPr lang="en-US" sz="1200" i="0" u="none" strike="noStrike" cap="none">
                <a:solidFill>
                  <a:schemeClr val="dk1"/>
                </a:solidFill>
                <a:latin typeface="Arial"/>
                <a:ea typeface="Arial"/>
                <a:cs typeface="Arial"/>
                <a:sym typeface="Arial"/>
              </a:rPr>
              <a:t>nspired Eleanor Roosevelt’s work in round one. </a:t>
            </a:r>
            <a:endParaRPr sz="120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20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20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200" i="0" u="none" strike="noStrike" cap="none">
              <a:solidFill>
                <a:schemeClr val="dk1"/>
              </a:solidFill>
              <a:latin typeface="Arial"/>
              <a:ea typeface="Arial"/>
              <a:cs typeface="Arial"/>
              <a:sym typeface="Arial"/>
            </a:endParaRPr>
          </a:p>
        </p:txBody>
      </p:sp>
      <p:sp>
        <p:nvSpPr>
          <p:cNvPr id="162" name="Google Shape;16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04800" algn="l" rtl="0">
              <a:spcBef>
                <a:spcPts val="0"/>
              </a:spcBef>
              <a:spcAft>
                <a:spcPts val="0"/>
              </a:spcAft>
              <a:buSzPts val="1200"/>
              <a:buChar char="●"/>
            </a:pPr>
            <a:r>
              <a:rPr lang="en-US" sz="1200" i="0" u="none" strike="noStrike" cap="none">
                <a:solidFill>
                  <a:schemeClr val="dk1"/>
                </a:solidFill>
                <a:latin typeface="Arial"/>
                <a:ea typeface="Arial"/>
                <a:cs typeface="Arial"/>
                <a:sym typeface="Arial"/>
              </a:rPr>
              <a:t>Ask students to respond to the questions on an </a:t>
            </a:r>
            <a:r>
              <a:rPr lang="en-US" sz="1200" i="0" u="sng" strike="noStrike" cap="none">
                <a:solidFill>
                  <a:schemeClr val="hlink"/>
                </a:solidFill>
                <a:latin typeface="Arial"/>
                <a:ea typeface="Arial"/>
                <a:cs typeface="Arial"/>
                <a:sym typeface="Arial"/>
                <a:hlinkClick r:id="rId3"/>
              </a:rPr>
              <a:t>exit card</a:t>
            </a:r>
            <a:r>
              <a:rPr lang="en-US" sz="1200" i="0" u="none" strike="noStrike" cap="none">
                <a:solidFill>
                  <a:schemeClr val="dk1"/>
                </a:solidFill>
                <a:latin typeface="Arial"/>
                <a:ea typeface="Arial"/>
                <a:cs typeface="Arial"/>
                <a:sym typeface="Arial"/>
              </a:rPr>
              <a:t> that they will submit at the end of the lesson. </a:t>
            </a:r>
            <a:endParaRPr>
              <a:latin typeface="Arial"/>
              <a:ea typeface="Arial"/>
              <a:cs typeface="Arial"/>
              <a:sym typeface="Arial"/>
            </a:endParaRPr>
          </a:p>
          <a:p>
            <a:pPr marL="457200" marR="0" lvl="0" indent="-304800" algn="l" rtl="0">
              <a:spcBef>
                <a:spcPts val="0"/>
              </a:spcBef>
              <a:spcAft>
                <a:spcPts val="0"/>
              </a:spcAft>
              <a:buSzPts val="1200"/>
              <a:buChar char="●"/>
            </a:pPr>
            <a:r>
              <a:rPr lang="en-US">
                <a:latin typeface="Arial"/>
                <a:ea typeface="Arial"/>
                <a:cs typeface="Arial"/>
                <a:sym typeface="Arial"/>
              </a:rPr>
              <a:t>Let them know that they will be revisiting these</a:t>
            </a:r>
            <a:r>
              <a:rPr lang="en-US" sz="1200" i="0" u="none" strike="noStrike" cap="none">
                <a:solidFill>
                  <a:schemeClr val="dk1"/>
                </a:solidFill>
                <a:latin typeface="Arial"/>
                <a:ea typeface="Arial"/>
                <a:cs typeface="Arial"/>
                <a:sym typeface="Arial"/>
              </a:rPr>
              <a:t> ideas in the next lesson</a:t>
            </a:r>
            <a:r>
              <a:rPr lang="en-US">
                <a:latin typeface="Arial"/>
                <a:ea typeface="Arial"/>
                <a:cs typeface="Arial"/>
                <a:sym typeface="Arial"/>
              </a:rPr>
              <a:t>, which focuses on the Universal Declaration of Human Rights. </a:t>
            </a:r>
            <a:endParaRPr sz="120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200" i="0" u="none" strike="noStrike" cap="none">
              <a:solidFill>
                <a:schemeClr val="dk1"/>
              </a:solidFill>
              <a:latin typeface="Arial"/>
              <a:ea typeface="Arial"/>
              <a:cs typeface="Arial"/>
              <a:sym typeface="Arial"/>
            </a:endParaRPr>
          </a:p>
        </p:txBody>
      </p:sp>
      <p:sp>
        <p:nvSpPr>
          <p:cNvPr id="168" name="Google Shape;16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e0320ff8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74" name="Google Shape;174;g3e0320ff80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1100"/>
              <a:buFont typeface="Arial"/>
              <a:buNone/>
            </a:pPr>
            <a:r>
              <a:rPr lang="en-US" b="1">
                <a:latin typeface="Arial"/>
                <a:ea typeface="Arial"/>
                <a:cs typeface="Arial"/>
                <a:sym typeface="Arial"/>
              </a:rPr>
              <a:t>Information about Standing Up for Democracy PowerPoint Slides</a:t>
            </a:r>
            <a:endParaRPr b="1">
              <a:latin typeface="Arial"/>
              <a:ea typeface="Arial"/>
              <a:cs typeface="Arial"/>
              <a:sym typeface="Arial"/>
            </a:endParaRPr>
          </a:p>
          <a:p>
            <a:pPr marL="457200" lvl="0" indent="-304800" rtl="0">
              <a:lnSpc>
                <a:spcPct val="90000"/>
              </a:lnSpc>
              <a:spcBef>
                <a:spcPts val="0"/>
              </a:spcBef>
              <a:spcAft>
                <a:spcPts val="0"/>
              </a:spcAft>
              <a:buClr>
                <a:schemeClr val="dk1"/>
              </a:buClr>
              <a:buSzPts val="1200"/>
              <a:buChar char="●"/>
            </a:pPr>
            <a:r>
              <a:rPr lang="en-US">
                <a:latin typeface="Arial"/>
                <a:ea typeface="Arial"/>
                <a:cs typeface="Arial"/>
                <a:sym typeface="Arial"/>
              </a:rPr>
              <a:t>Each PowerPoint accompanies a corresponding lesson plan that includes more detailed instructions about the activities and should be read in advance of teaching the lesson. </a:t>
            </a:r>
            <a:endParaRPr>
              <a:latin typeface="Arial"/>
              <a:ea typeface="Arial"/>
              <a:cs typeface="Arial"/>
              <a:sym typeface="Arial"/>
            </a:endParaRPr>
          </a:p>
          <a:p>
            <a:pPr marL="457200" lvl="0" indent="-304800" rtl="0">
              <a:lnSpc>
                <a:spcPct val="90000"/>
              </a:lnSpc>
              <a:spcBef>
                <a:spcPts val="0"/>
              </a:spcBef>
              <a:spcAft>
                <a:spcPts val="0"/>
              </a:spcAft>
              <a:buClr>
                <a:schemeClr val="dk1"/>
              </a:buClr>
              <a:buSzPts val="1200"/>
              <a:buChar char="●"/>
            </a:pPr>
            <a:r>
              <a:rPr lang="en-US">
                <a:latin typeface="Arial"/>
                <a:ea typeface="Arial"/>
                <a:cs typeface="Arial"/>
                <a:sym typeface="Arial"/>
              </a:rPr>
              <a:t>Wherever possible, we have used images in lieu of writing to encourage the verbal delivery of instructions as a means of boosting focus and to promote active listening skills.</a:t>
            </a:r>
            <a:endParaRPr>
              <a:latin typeface="Arial"/>
              <a:ea typeface="Arial"/>
              <a:cs typeface="Arial"/>
              <a:sym typeface="Arial"/>
            </a:endParaRPr>
          </a:p>
          <a:p>
            <a:pPr marL="457200" lvl="0" indent="-304800" rtl="0">
              <a:lnSpc>
                <a:spcPct val="90000"/>
              </a:lnSpc>
              <a:spcBef>
                <a:spcPts val="0"/>
              </a:spcBef>
              <a:spcAft>
                <a:spcPts val="0"/>
              </a:spcAft>
              <a:buClr>
                <a:schemeClr val="dk1"/>
              </a:buClr>
              <a:buSzPts val="1200"/>
              <a:buChar char="●"/>
            </a:pPr>
            <a:r>
              <a:rPr lang="en-US">
                <a:latin typeface="Arial"/>
                <a:ea typeface="Arial"/>
                <a:cs typeface="Arial"/>
                <a:sym typeface="Arial"/>
              </a:rPr>
              <a:t>The same image is used for each recurring teaching strategy throughout the scheme of work to facilitate recall and promote student independence. </a:t>
            </a: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000000"/>
                </a:solidFill>
                <a:latin typeface="Arial"/>
                <a:ea typeface="Arial"/>
                <a:cs typeface="Arial"/>
                <a:sym typeface="Arial"/>
              </a:rPr>
              <a:t>Defining Human Rights: Learning Objectives</a:t>
            </a:r>
            <a:endParaRPr sz="1200" i="0" u="none" strike="noStrike" cap="none">
              <a:solidFill>
                <a:schemeClr val="dk1"/>
              </a:solidFill>
              <a:latin typeface="Arial"/>
              <a:ea typeface="Arial"/>
              <a:cs typeface="Arial"/>
              <a:sym typeface="Arial"/>
            </a:endParaRPr>
          </a:p>
          <a:p>
            <a:pPr marL="457200" lvl="0" indent="-317500" rtl="0">
              <a:spcBef>
                <a:spcPts val="0"/>
              </a:spcBef>
              <a:spcAft>
                <a:spcPts val="0"/>
              </a:spcAft>
              <a:buSzPts val="1400"/>
              <a:buChar char="●"/>
            </a:pPr>
            <a:r>
              <a:rPr lang="en-US">
                <a:latin typeface="Arial"/>
                <a:ea typeface="Arial"/>
                <a:cs typeface="Arial"/>
                <a:sym typeface="Arial"/>
              </a:rPr>
              <a:t>To create a working definition for “a right” and then compare and contrast it to UNESCO’s 1947 definition. </a:t>
            </a:r>
            <a:endParaRPr>
              <a:latin typeface="Arial"/>
              <a:ea typeface="Arial"/>
              <a:cs typeface="Arial"/>
              <a:sym typeface="Arial"/>
            </a:endParaRPr>
          </a:p>
          <a:p>
            <a:pPr marL="457200" lvl="0" indent="-317500" rtl="0">
              <a:spcBef>
                <a:spcPts val="0"/>
              </a:spcBef>
              <a:spcAft>
                <a:spcPts val="0"/>
              </a:spcAft>
              <a:buSzPts val="1400"/>
              <a:buChar char="●"/>
            </a:pPr>
            <a:r>
              <a:rPr lang="en-US">
                <a:latin typeface="Arial"/>
                <a:ea typeface="Arial"/>
                <a:cs typeface="Arial"/>
                <a:sym typeface="Arial"/>
              </a:rPr>
              <a:t>To record information about Eleanor Roosevelt’s inspiration behind, and role in, the creation of the Universal Declaration of Human Rights.</a:t>
            </a:r>
            <a:endParaRPr>
              <a:latin typeface="Arial"/>
              <a:ea typeface="Arial"/>
              <a:cs typeface="Arial"/>
              <a:sym typeface="Arial"/>
            </a:endParaRPr>
          </a:p>
          <a:p>
            <a:pPr marL="457200" lvl="0" indent="-317500" rtl="0">
              <a:spcBef>
                <a:spcPts val="0"/>
              </a:spcBef>
              <a:spcAft>
                <a:spcPts val="0"/>
              </a:spcAft>
              <a:buSzPts val="1400"/>
              <a:buChar char="●"/>
            </a:pPr>
            <a:r>
              <a:rPr lang="en-US">
                <a:latin typeface="Arial"/>
                <a:ea typeface="Arial"/>
                <a:cs typeface="Arial"/>
                <a:sym typeface="Arial"/>
              </a:rPr>
              <a:t>To identify three universal human rights and explain their importance. </a:t>
            </a:r>
            <a:endParaRPr>
              <a:latin typeface="Arial"/>
              <a:ea typeface="Arial"/>
              <a:cs typeface="Arial"/>
              <a:sym typeface="Arial"/>
            </a:endParaRPr>
          </a:p>
        </p:txBody>
      </p:sp>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spcBef>
                <a:spcPts val="0"/>
              </a:spcBef>
              <a:spcAft>
                <a:spcPts val="0"/>
              </a:spcAft>
              <a:buSzPts val="1400"/>
              <a:buFont typeface="Arial"/>
              <a:buChar char="●"/>
            </a:pPr>
            <a:r>
              <a:rPr lang="en-US" i="0" u="none" strike="noStrike" cap="none">
                <a:solidFill>
                  <a:schemeClr val="dk1"/>
                </a:solidFill>
                <a:latin typeface="Arial"/>
                <a:ea typeface="Arial"/>
                <a:cs typeface="Arial"/>
                <a:sym typeface="Arial"/>
              </a:rPr>
              <a:t>For this</a:t>
            </a:r>
            <a:r>
              <a:rPr lang="en-US" u="none">
                <a:solidFill>
                  <a:schemeClr val="dk1"/>
                </a:solidFill>
                <a:latin typeface="Arial"/>
                <a:ea typeface="Arial"/>
                <a:cs typeface="Arial"/>
                <a:sym typeface="Arial"/>
              </a:rPr>
              <a:t> </a:t>
            </a:r>
            <a:r>
              <a:rPr lang="en-US" i="0" u="sng" strike="noStrike" cap="none">
                <a:solidFill>
                  <a:schemeClr val="hlink"/>
                </a:solidFill>
                <a:latin typeface="Arial"/>
                <a:ea typeface="Arial"/>
                <a:cs typeface="Arial"/>
                <a:sym typeface="Arial"/>
                <a:hlinkClick r:id="rId3"/>
              </a:rPr>
              <a:t>journal </a:t>
            </a:r>
            <a:r>
              <a:rPr lang="en-US" i="0" u="none" strike="noStrike" cap="none">
                <a:solidFill>
                  <a:schemeClr val="dk1"/>
                </a:solidFill>
                <a:latin typeface="Arial"/>
                <a:ea typeface="Arial"/>
                <a:cs typeface="Arial"/>
                <a:sym typeface="Arial"/>
              </a:rPr>
              <a:t>entry, students will respond to a series of questions about their rights. </a:t>
            </a:r>
            <a:endParaRPr i="0" u="none" strike="noStrike" cap="none">
              <a:solidFill>
                <a:schemeClr val="dk1"/>
              </a:solidFill>
              <a:latin typeface="Arial"/>
              <a:ea typeface="Arial"/>
              <a:cs typeface="Arial"/>
              <a:sym typeface="Arial"/>
            </a:endParaRPr>
          </a:p>
          <a:p>
            <a:pPr marL="457200" marR="0" lvl="0" indent="-317500" algn="l" rtl="0">
              <a:spcBef>
                <a:spcPts val="0"/>
              </a:spcBef>
              <a:spcAft>
                <a:spcPts val="0"/>
              </a:spcAft>
              <a:buClr>
                <a:schemeClr val="dk1"/>
              </a:buClr>
              <a:buSzPts val="1400"/>
              <a:buFont typeface="Arial"/>
              <a:buChar char="●"/>
            </a:pPr>
            <a:r>
              <a:rPr lang="en-US" i="0" u="none" strike="noStrike" cap="none">
                <a:solidFill>
                  <a:schemeClr val="dk1"/>
                </a:solidFill>
                <a:latin typeface="Arial"/>
                <a:ea typeface="Arial"/>
                <a:cs typeface="Arial"/>
                <a:sym typeface="Arial"/>
              </a:rPr>
              <a:t>Reveal the questions one at a time so students have a chance to think and write about each one before seeing the next question.</a:t>
            </a:r>
            <a:endParaRPr i="0" u="none" strike="noStrike" cap="none">
              <a:solidFill>
                <a:schemeClr val="dk1"/>
              </a:solidFill>
              <a:latin typeface="Arial"/>
              <a:ea typeface="Arial"/>
              <a:cs typeface="Arial"/>
              <a:sym typeface="Arial"/>
            </a:endParaRPr>
          </a:p>
          <a:p>
            <a:pPr marL="457200" lvl="0" indent="-317500" rtl="0">
              <a:spcBef>
                <a:spcPts val="0"/>
              </a:spcBef>
              <a:spcAft>
                <a:spcPts val="0"/>
              </a:spcAft>
              <a:buSzPts val="1400"/>
              <a:buFont typeface="Arial"/>
              <a:buChar char="●"/>
            </a:pPr>
            <a:r>
              <a:rPr lang="en-US">
                <a:latin typeface="Arial"/>
                <a:ea typeface="Arial"/>
                <a:cs typeface="Arial"/>
                <a:sym typeface="Arial"/>
              </a:rPr>
              <a:t>After they have answered all five questions in writing, ask students to debrief in a </a:t>
            </a:r>
            <a:r>
              <a:rPr lang="en-US" u="sng">
                <a:solidFill>
                  <a:schemeClr val="hlink"/>
                </a:solidFill>
                <a:latin typeface="Arial"/>
                <a:ea typeface="Arial"/>
                <a:cs typeface="Arial"/>
                <a:sym typeface="Arial"/>
                <a:hlinkClick r:id="rId4"/>
              </a:rPr>
              <a:t>Think, Pair, Share</a:t>
            </a:r>
            <a:r>
              <a:rPr lang="en-US">
                <a:latin typeface="Arial"/>
                <a:ea typeface="Arial"/>
                <a:cs typeface="Arial"/>
                <a:sym typeface="Arial"/>
              </a:rPr>
              <a:t>, adding ideas to their “What is a right?” response if they agree with something their partner wrote that they didn’t think about at the time. </a:t>
            </a:r>
            <a:endParaRPr>
              <a:latin typeface="Arial"/>
              <a:ea typeface="Arial"/>
              <a:cs typeface="Arial"/>
              <a:sym typeface="Arial"/>
            </a:endParaRPr>
          </a:p>
          <a:p>
            <a:pPr marL="0" marR="0" lvl="0" indent="0" algn="l" rtl="0">
              <a:spcBef>
                <a:spcPts val="0"/>
              </a:spcBef>
              <a:spcAft>
                <a:spcPts val="0"/>
              </a:spcAft>
              <a:buNone/>
            </a:pPr>
            <a:endParaRPr sz="1200" i="0" u="none" strike="noStrike" cap="none">
              <a:solidFill>
                <a:schemeClr val="dk1"/>
              </a:solidFill>
              <a:latin typeface="Arial"/>
              <a:ea typeface="Arial"/>
              <a:cs typeface="Arial"/>
              <a:sym typeface="Arial"/>
            </a:endParaRPr>
          </a:p>
        </p:txBody>
      </p:sp>
      <p:sp>
        <p:nvSpPr>
          <p:cNvPr id="113" name="Google Shape;11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Font typeface="Arial"/>
              <a:buChar char="●"/>
            </a:pPr>
            <a:r>
              <a:rPr lang="en-US">
                <a:latin typeface="Arial"/>
                <a:ea typeface="Arial"/>
                <a:cs typeface="Arial"/>
                <a:sym typeface="Arial"/>
              </a:rPr>
              <a:t>A</a:t>
            </a:r>
            <a:r>
              <a:rPr lang="en-US" sz="1200" i="0" u="none" strike="noStrike" cap="none">
                <a:solidFill>
                  <a:schemeClr val="dk1"/>
                </a:solidFill>
                <a:latin typeface="Arial"/>
                <a:ea typeface="Arial"/>
                <a:cs typeface="Arial"/>
                <a:sym typeface="Arial"/>
              </a:rPr>
              <a:t>sk students to work with their partner to create a “working definition” for </a:t>
            </a:r>
            <a:r>
              <a:rPr lang="en-US" sz="1200" i="1" u="none" strike="noStrike" cap="none">
                <a:solidFill>
                  <a:schemeClr val="dk1"/>
                </a:solidFill>
                <a:latin typeface="Arial"/>
                <a:ea typeface="Arial"/>
                <a:cs typeface="Arial"/>
                <a:sym typeface="Arial"/>
              </a:rPr>
              <a:t>right</a:t>
            </a:r>
            <a:r>
              <a:rPr lang="en-US" sz="1200" i="0" u="none" strike="noStrike" cap="none">
                <a:solidFill>
                  <a:schemeClr val="dk1"/>
                </a:solidFill>
                <a:latin typeface="Arial"/>
                <a:ea typeface="Arial"/>
                <a:cs typeface="Arial"/>
                <a:sym typeface="Arial"/>
              </a:rPr>
              <a:t> and share it with another pair of students or with the class. (See Notes to Teachers for an explanation </a:t>
            </a:r>
            <a:r>
              <a:rPr lang="en-US">
                <a:latin typeface="Arial"/>
                <a:ea typeface="Arial"/>
                <a:cs typeface="Arial"/>
                <a:sym typeface="Arial"/>
              </a:rPr>
              <a:t>of </a:t>
            </a:r>
            <a:r>
              <a:rPr lang="en-US" i="1">
                <a:latin typeface="Arial"/>
                <a:ea typeface="Arial"/>
                <a:cs typeface="Arial"/>
                <a:sym typeface="Arial"/>
              </a:rPr>
              <a:t>working definition). </a:t>
            </a:r>
            <a:endParaRPr sz="1200" i="1"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200" i="0" u="none" strike="noStrike" cap="none">
              <a:solidFill>
                <a:schemeClr val="dk1"/>
              </a:solidFill>
              <a:latin typeface="Arial"/>
              <a:ea typeface="Arial"/>
              <a:cs typeface="Arial"/>
              <a:sym typeface="Arial"/>
            </a:endParaRPr>
          </a:p>
        </p:txBody>
      </p:sp>
      <p:sp>
        <p:nvSpPr>
          <p:cNvPr id="121" name="Google Shape;12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04800" algn="l" rtl="0">
              <a:spcBef>
                <a:spcPts val="0"/>
              </a:spcBef>
              <a:spcAft>
                <a:spcPts val="0"/>
              </a:spcAft>
              <a:buClr>
                <a:schemeClr val="dk1"/>
              </a:buClr>
              <a:buSzPts val="1200"/>
              <a:buChar char="●"/>
            </a:pPr>
            <a:r>
              <a:rPr lang="en-US" sz="1200" i="0" u="none" strike="noStrike" cap="none">
                <a:solidFill>
                  <a:schemeClr val="dk1"/>
                </a:solidFill>
                <a:latin typeface="Arial"/>
                <a:ea typeface="Arial"/>
                <a:cs typeface="Arial"/>
                <a:sym typeface="Arial"/>
              </a:rPr>
              <a:t>Project the following definition of </a:t>
            </a:r>
            <a:r>
              <a:rPr lang="en-US" sz="1200" i="1" u="none" strike="noStrike" cap="none">
                <a:solidFill>
                  <a:schemeClr val="dk1"/>
                </a:solidFill>
                <a:latin typeface="Arial"/>
                <a:ea typeface="Arial"/>
                <a:cs typeface="Arial"/>
                <a:sym typeface="Arial"/>
              </a:rPr>
              <a:t>right </a:t>
            </a:r>
            <a:r>
              <a:rPr lang="en-US" sz="1200" i="0" u="none" strike="noStrike" cap="none">
                <a:solidFill>
                  <a:schemeClr val="dk1"/>
                </a:solidFill>
                <a:latin typeface="Arial"/>
                <a:ea typeface="Arial"/>
                <a:cs typeface="Arial"/>
                <a:sym typeface="Arial"/>
              </a:rPr>
              <a:t>and explain to students that</a:t>
            </a:r>
            <a:r>
              <a:rPr lang="en-US">
                <a:latin typeface="Arial"/>
                <a:ea typeface="Arial"/>
                <a:cs typeface="Arial"/>
                <a:sym typeface="Arial"/>
              </a:rPr>
              <a:t> </a:t>
            </a:r>
            <a:r>
              <a:rPr lang="en-US" sz="1200" i="0" u="none" strike="noStrike" cap="none">
                <a:solidFill>
                  <a:schemeClr val="dk1"/>
                </a:solidFill>
                <a:latin typeface="Arial"/>
                <a:ea typeface="Arial"/>
                <a:cs typeface="Arial"/>
                <a:sym typeface="Arial"/>
              </a:rPr>
              <a:t>the United Nations Economic and Social Committee (UNESCO), a United Nations agency, was founded in 1946 to advance “</a:t>
            </a:r>
            <a:r>
              <a:rPr lang="en-US">
                <a:latin typeface="Arial"/>
                <a:ea typeface="Arial"/>
                <a:cs typeface="Arial"/>
                <a:sym typeface="Arial"/>
              </a:rPr>
              <a:t>. . . </a:t>
            </a:r>
            <a:r>
              <a:rPr lang="en-US" sz="1200" i="0" u="none" strike="noStrike" cap="none">
                <a:solidFill>
                  <a:schemeClr val="dk1"/>
                </a:solidFill>
                <a:latin typeface="Arial"/>
                <a:ea typeface="Arial"/>
                <a:cs typeface="Arial"/>
                <a:sym typeface="Arial"/>
              </a:rPr>
              <a:t>peace and security by promoting collaboration among the nations through education, science, and culture in order to further universal respect for justice, for the rule of law and for human rights and fundamental freedoms.” In </a:t>
            </a:r>
            <a:r>
              <a:rPr lang="en-US">
                <a:latin typeface="Arial"/>
                <a:ea typeface="Arial"/>
                <a:cs typeface="Arial"/>
                <a:sym typeface="Arial"/>
              </a:rPr>
              <a:t>1947, UNESCO </a:t>
            </a:r>
            <a:r>
              <a:rPr lang="en-US" sz="1200" i="0" u="none" strike="noStrike" cap="none">
                <a:solidFill>
                  <a:schemeClr val="dk1"/>
                </a:solidFill>
                <a:latin typeface="Arial"/>
                <a:ea typeface="Arial"/>
                <a:cs typeface="Arial"/>
                <a:sym typeface="Arial"/>
              </a:rPr>
              <a:t> defined a </a:t>
            </a:r>
            <a:r>
              <a:rPr lang="en-US" sz="1200" i="1" u="none" strike="noStrike" cap="none">
                <a:solidFill>
                  <a:schemeClr val="dk1"/>
                </a:solidFill>
                <a:latin typeface="Arial"/>
                <a:ea typeface="Arial"/>
                <a:cs typeface="Arial"/>
                <a:sym typeface="Arial"/>
              </a:rPr>
              <a:t>right</a:t>
            </a:r>
            <a:r>
              <a:rPr lang="en-US" sz="1200" i="0" u="none" strike="noStrike" cap="none">
                <a:solidFill>
                  <a:schemeClr val="dk1"/>
                </a:solidFill>
                <a:latin typeface="Arial"/>
                <a:ea typeface="Arial"/>
                <a:cs typeface="Arial"/>
                <a:sym typeface="Arial"/>
              </a:rPr>
              <a:t> as:</a:t>
            </a:r>
            <a:r>
              <a:rPr lang="en-US" i="1">
                <a:latin typeface="Arial"/>
                <a:ea typeface="Arial"/>
                <a:cs typeface="Arial"/>
                <a:sym typeface="Arial"/>
              </a:rPr>
              <a:t> . . . </a:t>
            </a:r>
            <a:r>
              <a:rPr lang="en-US" sz="1200" i="1" u="none" strike="noStrike" cap="none">
                <a:solidFill>
                  <a:schemeClr val="dk1"/>
                </a:solidFill>
                <a:latin typeface="Arial"/>
                <a:ea typeface="Arial"/>
                <a:cs typeface="Arial"/>
                <a:sym typeface="Arial"/>
              </a:rPr>
              <a:t>condition of living, without which</a:t>
            </a:r>
            <a:r>
              <a:rPr lang="en-US" i="1">
                <a:latin typeface="Arial"/>
                <a:ea typeface="Arial"/>
                <a:cs typeface="Arial"/>
                <a:sym typeface="Arial"/>
              </a:rPr>
              <a:t>. . . </a:t>
            </a:r>
            <a:r>
              <a:rPr lang="en-US" sz="1200" i="1" u="none" strike="noStrike" cap="none">
                <a:solidFill>
                  <a:schemeClr val="dk1"/>
                </a:solidFill>
                <a:latin typeface="Arial"/>
                <a:ea typeface="Arial"/>
                <a:cs typeface="Arial"/>
                <a:sym typeface="Arial"/>
              </a:rPr>
              <a:t>men cannot give the best of themselves as active members of the community because they are deprived of the means to fulfill themselves as human beings.</a:t>
            </a:r>
            <a:endParaRPr sz="1200" i="1"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200" i="0" u="none" strike="noStrike" cap="none">
              <a:solidFill>
                <a:schemeClr val="dk1"/>
              </a:solidFill>
              <a:latin typeface="Arial"/>
              <a:ea typeface="Arial"/>
              <a:cs typeface="Arial"/>
              <a:sym typeface="Arial"/>
            </a:endParaRPr>
          </a:p>
        </p:txBody>
      </p:sp>
      <p:sp>
        <p:nvSpPr>
          <p:cNvPr id="128" name="Google Shape;12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spcBef>
                <a:spcPts val="0"/>
              </a:spcBef>
              <a:spcAft>
                <a:spcPts val="0"/>
              </a:spcAft>
              <a:buSzPts val="1400"/>
              <a:buFont typeface="Arial"/>
              <a:buChar char="●"/>
            </a:pPr>
            <a:r>
              <a:rPr lang="en-US" sz="1200" i="0" u="none" strike="noStrike" cap="none">
                <a:solidFill>
                  <a:schemeClr val="dk1"/>
                </a:solidFill>
                <a:latin typeface="Arial"/>
                <a:ea typeface="Arial"/>
                <a:cs typeface="Arial"/>
                <a:sym typeface="Arial"/>
              </a:rPr>
              <a:t>Ask students to work in small groups to answer the questions (next </a:t>
            </a:r>
            <a:r>
              <a:rPr lang="en-US">
                <a:latin typeface="Arial"/>
                <a:ea typeface="Arial"/>
                <a:cs typeface="Arial"/>
                <a:sym typeface="Arial"/>
              </a:rPr>
              <a:t>slide)</a:t>
            </a:r>
            <a:r>
              <a:rPr lang="en-US" sz="1200" i="0" u="none" strike="noStrike" cap="none">
                <a:solidFill>
                  <a:schemeClr val="dk1"/>
                </a:solidFill>
                <a:latin typeface="Arial"/>
                <a:ea typeface="Arial"/>
                <a:cs typeface="Arial"/>
                <a:sym typeface="Arial"/>
              </a:rPr>
              <a:t> about the UNESCO definition of a </a:t>
            </a:r>
            <a:r>
              <a:rPr lang="en-US" sz="1200" i="1" u="none" strike="noStrike" cap="none">
                <a:solidFill>
                  <a:schemeClr val="dk1"/>
                </a:solidFill>
                <a:latin typeface="Arial"/>
                <a:ea typeface="Arial"/>
                <a:cs typeface="Arial"/>
                <a:sym typeface="Arial"/>
              </a:rPr>
              <a:t>right</a:t>
            </a:r>
            <a:r>
              <a:rPr lang="en-US" sz="1200" i="0" u="none" strike="noStrike" cap="none">
                <a:solidFill>
                  <a:schemeClr val="dk1"/>
                </a:solidFill>
                <a:latin typeface="Arial"/>
                <a:ea typeface="Arial"/>
                <a:cs typeface="Arial"/>
                <a:sym typeface="Arial"/>
              </a:rPr>
              <a:t>.</a:t>
            </a:r>
            <a:endParaRPr sz="120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200" i="0" u="none" strike="noStrike" cap="none">
              <a:solidFill>
                <a:schemeClr val="dk1"/>
              </a:solidFill>
              <a:latin typeface="Arial"/>
              <a:ea typeface="Arial"/>
              <a:cs typeface="Arial"/>
              <a:sym typeface="Arial"/>
            </a:endParaRPr>
          </a:p>
        </p:txBody>
      </p:sp>
      <p:sp>
        <p:nvSpPr>
          <p:cNvPr id="136" name="Google Shape;13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17500" algn="l" rtl="0">
              <a:spcBef>
                <a:spcPts val="0"/>
              </a:spcBef>
              <a:spcAft>
                <a:spcPts val="0"/>
              </a:spcAft>
              <a:buSzPts val="1400"/>
              <a:buChar char="●"/>
            </a:pPr>
            <a:r>
              <a:rPr lang="en-US">
                <a:latin typeface="Arial"/>
                <a:ea typeface="Arial"/>
                <a:cs typeface="Arial"/>
                <a:sym typeface="Arial"/>
              </a:rPr>
              <a:t>Project and/or pass out the discussion questions to groups. </a:t>
            </a:r>
            <a:endParaRPr>
              <a:latin typeface="Arial"/>
              <a:ea typeface="Arial"/>
              <a:cs typeface="Arial"/>
              <a:sym typeface="Arial"/>
            </a:endParaRPr>
          </a:p>
          <a:p>
            <a:pPr marL="457200" marR="0" lvl="0" indent="-317500" algn="l" rtl="0">
              <a:spcBef>
                <a:spcPts val="0"/>
              </a:spcBef>
              <a:spcAft>
                <a:spcPts val="0"/>
              </a:spcAft>
              <a:buSzPts val="1400"/>
              <a:buChar char="●"/>
            </a:pPr>
            <a:r>
              <a:rPr lang="en-US">
                <a:latin typeface="Arial"/>
                <a:ea typeface="Arial"/>
                <a:cs typeface="Arial"/>
                <a:sym typeface="Arial"/>
              </a:rPr>
              <a:t>Have students take notes on their discussion. They will need their answers to questions 4-5 for the next lesson, Lesson 11: Making Rights Universal.</a:t>
            </a:r>
            <a:endParaRPr>
              <a:latin typeface="Arial"/>
              <a:ea typeface="Arial"/>
              <a:cs typeface="Arial"/>
              <a:sym typeface="Arial"/>
            </a:endParaRPr>
          </a:p>
          <a:p>
            <a:pPr marL="0" marR="0" lvl="0" indent="0" algn="l" rtl="0">
              <a:spcBef>
                <a:spcPts val="0"/>
              </a:spcBef>
              <a:spcAft>
                <a:spcPts val="0"/>
              </a:spcAft>
              <a:buNone/>
            </a:pPr>
            <a:endParaRPr sz="1200" i="0" u="none" strike="noStrike" cap="none">
              <a:solidFill>
                <a:schemeClr val="dk1"/>
              </a:solidFill>
              <a:latin typeface="Arial"/>
              <a:ea typeface="Arial"/>
              <a:cs typeface="Arial"/>
              <a:sym typeface="Arial"/>
            </a:endParaRPr>
          </a:p>
        </p:txBody>
      </p:sp>
      <p:sp>
        <p:nvSpPr>
          <p:cNvPr id="142" name="Google Shape;14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cinghistory.org/resource-library/video/fundamental-freedoms-eleanor-roosevelt-holocaust-and-universal-declaration?backlink=https://www.facinghistory.org/universal-declaration-human-right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www.facinghistory.org/resource-library/standing-democracy/defining-human-right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facinghistory.org/resource-library/standing-democrac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dictionary.cambridge.org/dictionary/english/unanimou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EBC"/>
        </a:solidFill>
        <a:effectLst/>
      </p:bgPr>
    </p:bg>
    <p:spTree>
      <p:nvGrpSpPr>
        <p:cNvPr id="1" name="Shape 87"/>
        <p:cNvGrpSpPr/>
        <p:nvPr/>
      </p:nvGrpSpPr>
      <p:grpSpPr>
        <a:xfrm>
          <a:off x="0" y="0"/>
          <a:ext cx="0" cy="0"/>
          <a:chOff x="0" y="0"/>
          <a:chExt cx="0" cy="0"/>
        </a:xfrm>
      </p:grpSpPr>
      <p:sp>
        <p:nvSpPr>
          <p:cNvPr id="89" name="Google Shape;89;p13"/>
          <p:cNvSpPr txBox="1"/>
          <p:nvPr/>
        </p:nvSpPr>
        <p:spPr>
          <a:xfrm>
            <a:off x="3674875" y="6112550"/>
            <a:ext cx="2564400" cy="507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solidFill>
                  <a:srgbClr val="FFFFFF"/>
                </a:solidFill>
                <a:latin typeface="Open Sans"/>
                <a:ea typeface="Open Sans"/>
                <a:cs typeface="Open Sans"/>
                <a:sym typeface="Open Sans"/>
              </a:rPr>
              <a:t>facinghistory.org</a:t>
            </a:r>
            <a:endParaRPr sz="1800">
              <a:solidFill>
                <a:srgbClr val="FFFFFF"/>
              </a:solidFill>
              <a:latin typeface="Open Sans"/>
              <a:ea typeface="Open Sans"/>
              <a:cs typeface="Open Sans"/>
              <a:sym typeface="Open Sans"/>
            </a:endParaRPr>
          </a:p>
        </p:txBody>
      </p:sp>
      <p:pic>
        <p:nvPicPr>
          <p:cNvPr id="4" name="Picture 3" descr="A picture containing text, clipart&#10;&#10;Description automatically generated">
            <a:extLst>
              <a:ext uri="{FF2B5EF4-FFF2-40B4-BE49-F238E27FC236}">
                <a16:creationId xmlns:a16="http://schemas.microsoft.com/office/drawing/2014/main" id="{8ED9E5BC-707F-BA4B-B065-BF658BCAFB05}"/>
              </a:ext>
            </a:extLst>
          </p:cNvPr>
          <p:cNvPicPr>
            <a:picLocks noChangeAspect="1"/>
          </p:cNvPicPr>
          <p:nvPr/>
        </p:nvPicPr>
        <p:blipFill>
          <a:blip r:embed="rId3"/>
          <a:stretch>
            <a:fillRect/>
          </a:stretch>
        </p:blipFill>
        <p:spPr>
          <a:xfrm>
            <a:off x="1115075" y="1723869"/>
            <a:ext cx="7196579" cy="22035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p:nvPr/>
        </p:nvSpPr>
        <p:spPr>
          <a:xfrm>
            <a:off x="415575" y="4255450"/>
            <a:ext cx="8175600" cy="1933500"/>
          </a:xfrm>
          <a:prstGeom prst="rect">
            <a:avLst/>
          </a:prstGeom>
          <a:solidFill>
            <a:srgbClr val="9AD1DC"/>
          </a:solidFill>
          <a:ln w="9525" cap="flat" cmpd="sng">
            <a:solidFill>
              <a:srgbClr val="9AD1DC"/>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US" sz="2300" b="1">
                <a:solidFill>
                  <a:schemeClr val="dk1"/>
                </a:solidFill>
                <a:latin typeface="Open Sans"/>
                <a:ea typeface="Open Sans"/>
                <a:cs typeface="Open Sans"/>
                <a:sym typeface="Open Sans"/>
              </a:rPr>
              <a:t>3 - </a:t>
            </a:r>
            <a:r>
              <a:rPr lang="en-US" sz="2300">
                <a:solidFill>
                  <a:schemeClr val="dk1"/>
                </a:solidFill>
                <a:latin typeface="Open Sans"/>
                <a:ea typeface="Open Sans"/>
                <a:cs typeface="Open Sans"/>
                <a:sym typeface="Open Sans"/>
              </a:rPr>
              <a:t>Details about what inspired Eleanor Roosevelt’s work</a:t>
            </a:r>
            <a:endParaRPr sz="2300">
              <a:solidFill>
                <a:schemeClr val="dk1"/>
              </a:solidFill>
              <a:latin typeface="Open Sans"/>
              <a:ea typeface="Open Sans"/>
              <a:cs typeface="Open Sans"/>
              <a:sym typeface="Open Sans"/>
            </a:endParaRPr>
          </a:p>
          <a:p>
            <a:pPr marL="0" lvl="0" indent="0" rtl="0">
              <a:lnSpc>
                <a:spcPct val="115000"/>
              </a:lnSpc>
              <a:spcBef>
                <a:spcPts val="1000"/>
              </a:spcBef>
              <a:spcAft>
                <a:spcPts val="0"/>
              </a:spcAft>
              <a:buNone/>
            </a:pPr>
            <a:r>
              <a:rPr lang="en-US" sz="2300" b="1">
                <a:solidFill>
                  <a:schemeClr val="dk1"/>
                </a:solidFill>
                <a:latin typeface="Open Sans"/>
                <a:ea typeface="Open Sans"/>
                <a:cs typeface="Open Sans"/>
                <a:sym typeface="Open Sans"/>
              </a:rPr>
              <a:t>2 - </a:t>
            </a:r>
            <a:r>
              <a:rPr lang="en-US" sz="2300">
                <a:solidFill>
                  <a:schemeClr val="dk1"/>
                </a:solidFill>
                <a:latin typeface="Open Sans"/>
                <a:ea typeface="Open Sans"/>
                <a:cs typeface="Open Sans"/>
                <a:sym typeface="Open Sans"/>
              </a:rPr>
              <a:t>Challenges UN members faced when writing the UDHR</a:t>
            </a:r>
            <a:endParaRPr sz="2300">
              <a:solidFill>
                <a:schemeClr val="dk1"/>
              </a:solidFill>
              <a:latin typeface="Open Sans"/>
              <a:ea typeface="Open Sans"/>
              <a:cs typeface="Open Sans"/>
              <a:sym typeface="Open Sans"/>
            </a:endParaRPr>
          </a:p>
          <a:p>
            <a:pPr marL="0" lvl="0" indent="0" rtl="0">
              <a:lnSpc>
                <a:spcPct val="115000"/>
              </a:lnSpc>
              <a:spcBef>
                <a:spcPts val="1000"/>
              </a:spcBef>
              <a:spcAft>
                <a:spcPts val="0"/>
              </a:spcAft>
              <a:buNone/>
            </a:pPr>
            <a:r>
              <a:rPr lang="en-US" sz="2300" b="1">
                <a:solidFill>
                  <a:schemeClr val="dk1"/>
                </a:solidFill>
                <a:latin typeface="Open Sans"/>
                <a:ea typeface="Open Sans"/>
                <a:cs typeface="Open Sans"/>
                <a:sym typeface="Open Sans"/>
              </a:rPr>
              <a:t>1 - </a:t>
            </a:r>
            <a:r>
              <a:rPr lang="en-US" sz="2300">
                <a:solidFill>
                  <a:schemeClr val="dk1"/>
                </a:solidFill>
                <a:latin typeface="Open Sans"/>
                <a:ea typeface="Open Sans"/>
                <a:cs typeface="Open Sans"/>
                <a:sym typeface="Open Sans"/>
              </a:rPr>
              <a:t>Question about the UDHR or the process of creating it</a:t>
            </a:r>
            <a:endParaRPr sz="2300">
              <a:latin typeface="Open Sans"/>
              <a:ea typeface="Open Sans"/>
              <a:cs typeface="Open Sans"/>
              <a:sym typeface="Open Sans"/>
            </a:endParaRPr>
          </a:p>
        </p:txBody>
      </p:sp>
      <p:pic>
        <p:nvPicPr>
          <p:cNvPr id="155" name="Google Shape;155;p22">
            <a:hlinkClick r:id="rId3"/>
          </p:cNvPr>
          <p:cNvPicPr preferRelativeResize="0"/>
          <p:nvPr/>
        </p:nvPicPr>
        <p:blipFill rotWithShape="1">
          <a:blip r:embed="rId4">
            <a:alphaModFix/>
          </a:blip>
          <a:srcRect t="24095" b="6081"/>
          <a:stretch/>
        </p:blipFill>
        <p:spPr>
          <a:xfrm>
            <a:off x="1891200" y="1113963"/>
            <a:ext cx="5361575" cy="2902125"/>
          </a:xfrm>
          <a:prstGeom prst="rect">
            <a:avLst/>
          </a:prstGeom>
          <a:noFill/>
          <a:ln w="28575" cap="flat" cmpd="sng">
            <a:solidFill>
              <a:srgbClr val="FFFFFF"/>
            </a:solidFill>
            <a:prstDash val="solid"/>
            <a:round/>
            <a:headEnd type="none" w="sm" len="sm"/>
            <a:tailEnd type="none" w="sm" len="sm"/>
          </a:ln>
        </p:spPr>
      </p:pic>
      <p:sp>
        <p:nvSpPr>
          <p:cNvPr id="156" name="Google Shape;156;p22">
            <a:hlinkClick r:id="rId3"/>
          </p:cNvPr>
          <p:cNvSpPr/>
          <p:nvPr/>
        </p:nvSpPr>
        <p:spPr>
          <a:xfrm>
            <a:off x="4205225" y="2237813"/>
            <a:ext cx="733500" cy="684600"/>
          </a:xfrm>
          <a:prstGeom prst="ellipse">
            <a:avLst/>
          </a:prstGeom>
          <a:solidFill>
            <a:srgbClr val="00AEBC"/>
          </a:solidFill>
          <a:ln w="9525" cap="flat" cmpd="sng">
            <a:solidFill>
              <a:srgbClr val="00AEBC"/>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highlight>
                <a:srgbClr val="00AEBC"/>
              </a:highlight>
            </a:endParaRPr>
          </a:p>
        </p:txBody>
      </p:sp>
      <p:sp>
        <p:nvSpPr>
          <p:cNvPr id="157" name="Google Shape;157;p22"/>
          <p:cNvSpPr/>
          <p:nvPr/>
        </p:nvSpPr>
        <p:spPr>
          <a:xfrm rot="5404177">
            <a:off x="4482128" y="2437813"/>
            <a:ext cx="246900" cy="254400"/>
          </a:xfrm>
          <a:prstGeom prst="triangle">
            <a:avLst>
              <a:gd name="adj" fmla="val 50000"/>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58" name="Google Shape;158;p22"/>
          <p:cNvPicPr preferRelativeResize="0"/>
          <p:nvPr/>
        </p:nvPicPr>
        <p:blipFill>
          <a:blip r:embed="rId5">
            <a:alphaModFix/>
          </a:blip>
          <a:stretch>
            <a:fillRect/>
          </a:stretch>
        </p:blipFill>
        <p:spPr>
          <a:xfrm>
            <a:off x="228600" y="228600"/>
            <a:ext cx="1371601" cy="13715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3"/>
          <p:cNvPicPr preferRelativeResize="0"/>
          <p:nvPr/>
        </p:nvPicPr>
        <p:blipFill>
          <a:blip r:embed="rId3">
            <a:alphaModFix/>
          </a:blip>
          <a:stretch>
            <a:fillRect/>
          </a:stretch>
        </p:blipFill>
        <p:spPr>
          <a:xfrm>
            <a:off x="1516700" y="373700"/>
            <a:ext cx="6110577" cy="61105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a:spLocks noGrp="1"/>
          </p:cNvSpPr>
          <p:nvPr>
            <p:ph type="body" idx="1"/>
          </p:nvPr>
        </p:nvSpPr>
        <p:spPr>
          <a:xfrm>
            <a:off x="1881900" y="461575"/>
            <a:ext cx="6919200" cy="6119400"/>
          </a:xfrm>
          <a:prstGeom prst="rect">
            <a:avLst/>
          </a:prstGeom>
          <a:solidFill>
            <a:srgbClr val="FFFFFF"/>
          </a:solidFill>
          <a:ln w="38100" cap="flat" cmpd="sng">
            <a:solidFill>
              <a:srgbClr val="00AEBC"/>
            </a:solidFill>
            <a:prstDash val="solid"/>
            <a:round/>
            <a:headEnd type="none" w="sm" len="sm"/>
            <a:tailEnd type="none" w="sm" len="sm"/>
          </a:ln>
        </p:spPr>
        <p:txBody>
          <a:bodyPr spcFirstLastPara="1" wrap="square" lIns="91425" tIns="45700" rIns="91425" bIns="45700" anchor="t" anchorCtr="0">
            <a:noAutofit/>
          </a:bodyPr>
          <a:lstStyle/>
          <a:p>
            <a:pPr marL="914400" marR="0" lvl="0" indent="-457200" algn="l" rtl="0">
              <a:lnSpc>
                <a:spcPct val="80000"/>
              </a:lnSpc>
              <a:spcBef>
                <a:spcPts val="0"/>
              </a:spcBef>
              <a:spcAft>
                <a:spcPts val="0"/>
              </a:spcAft>
              <a:buFont typeface="+mj-lt"/>
              <a:buAutoNum type="arabicPeriod"/>
            </a:pPr>
            <a:endParaRPr sz="2400" dirty="0">
              <a:solidFill>
                <a:srgbClr val="000000"/>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000000"/>
              </a:buClr>
              <a:buSzPts val="2400"/>
              <a:buFont typeface="Open Sans"/>
              <a:buAutoNum type="arabicPeriod"/>
            </a:pPr>
            <a:r>
              <a:rPr lang="en-US" sz="2400" i="0" u="none" strike="noStrike" cap="none" dirty="0">
                <a:solidFill>
                  <a:srgbClr val="000000"/>
                </a:solidFill>
                <a:latin typeface="Open Sans"/>
                <a:ea typeface="Open Sans"/>
                <a:cs typeface="Open Sans"/>
                <a:sym typeface="Open Sans"/>
              </a:rPr>
              <a:t>Who is responsible for protecting people’s fundamental rights? </a:t>
            </a:r>
            <a:endParaRPr sz="2400" i="0" u="none" strike="noStrike" cap="none" dirty="0">
              <a:solidFill>
                <a:srgbClr val="000000"/>
              </a:solidFill>
              <a:latin typeface="Open Sans"/>
              <a:ea typeface="Open Sans"/>
              <a:cs typeface="Open Sans"/>
              <a:sym typeface="Open Sans"/>
            </a:endParaRPr>
          </a:p>
          <a:p>
            <a:pPr marL="914400" marR="0" lvl="0" indent="-457200" algn="l" rtl="0">
              <a:lnSpc>
                <a:spcPct val="100000"/>
              </a:lnSpc>
              <a:spcBef>
                <a:spcPts val="0"/>
              </a:spcBef>
              <a:spcAft>
                <a:spcPts val="0"/>
              </a:spcAft>
              <a:buFont typeface="+mj-lt"/>
              <a:buAutoNum type="arabicPeriod"/>
            </a:pPr>
            <a:endParaRPr sz="2400" dirty="0">
              <a:solidFill>
                <a:srgbClr val="000000"/>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000000"/>
              </a:buClr>
              <a:buSzPts val="2400"/>
              <a:buFont typeface="Open Sans"/>
              <a:buAutoNum type="arabicPeriod"/>
            </a:pPr>
            <a:r>
              <a:rPr lang="en-US" sz="2400" i="0" u="none" strike="noStrike" cap="none" dirty="0">
                <a:solidFill>
                  <a:srgbClr val="000000"/>
                </a:solidFill>
                <a:latin typeface="Open Sans"/>
                <a:ea typeface="Open Sans"/>
                <a:cs typeface="Open Sans"/>
                <a:sym typeface="Open Sans"/>
              </a:rPr>
              <a:t>What responsibility do individuals have to ensure that everyone’s rights are protected? What makes you say that?</a:t>
            </a:r>
            <a:endParaRPr sz="2400" i="0" u="none" strike="noStrike" cap="none" dirty="0">
              <a:solidFill>
                <a:srgbClr val="000000"/>
              </a:solidFill>
              <a:latin typeface="Open Sans"/>
              <a:ea typeface="Open Sans"/>
              <a:cs typeface="Open Sans"/>
              <a:sym typeface="Open Sans"/>
            </a:endParaRPr>
          </a:p>
          <a:p>
            <a:pPr marL="914400" marR="0" lvl="0" indent="-457200" algn="l" rtl="0">
              <a:lnSpc>
                <a:spcPct val="100000"/>
              </a:lnSpc>
              <a:spcBef>
                <a:spcPts val="0"/>
              </a:spcBef>
              <a:spcAft>
                <a:spcPts val="0"/>
              </a:spcAft>
              <a:buFont typeface="+mj-lt"/>
              <a:buAutoNum type="arabicPeriod"/>
            </a:pPr>
            <a:endParaRPr sz="2400" dirty="0">
              <a:solidFill>
                <a:srgbClr val="000000"/>
              </a:solidFill>
              <a:latin typeface="Open Sans"/>
              <a:ea typeface="Open Sans"/>
              <a:cs typeface="Open Sans"/>
              <a:sym typeface="Open Sans"/>
            </a:endParaRPr>
          </a:p>
          <a:p>
            <a:pPr marL="457200" marR="0" lvl="0" indent="-381000" algn="l" rtl="0">
              <a:lnSpc>
                <a:spcPct val="100000"/>
              </a:lnSpc>
              <a:spcBef>
                <a:spcPts val="0"/>
              </a:spcBef>
              <a:spcAft>
                <a:spcPts val="0"/>
              </a:spcAft>
              <a:buClr>
                <a:srgbClr val="000000"/>
              </a:buClr>
              <a:buSzPts val="2400"/>
              <a:buFont typeface="Open Sans"/>
              <a:buAutoNum type="arabicPeriod"/>
            </a:pPr>
            <a:r>
              <a:rPr lang="en-US" sz="2400" i="0" u="none" strike="noStrike" cap="none" dirty="0">
                <a:solidFill>
                  <a:srgbClr val="000000"/>
                </a:solidFill>
                <a:latin typeface="Open Sans"/>
                <a:ea typeface="Open Sans"/>
                <a:cs typeface="Open Sans"/>
                <a:sym typeface="Open Sans"/>
              </a:rPr>
              <a:t>What responsibility do governments have to ensure that everyone’s rights are protected? What makes you say that?</a:t>
            </a:r>
            <a:endParaRPr sz="2400" i="0" u="none" strike="noStrike" cap="none" dirty="0">
              <a:solidFill>
                <a:srgbClr val="000000"/>
              </a:solidFill>
              <a:latin typeface="Open Sans"/>
              <a:ea typeface="Open Sans"/>
              <a:cs typeface="Open Sans"/>
              <a:sym typeface="Open Sans"/>
            </a:endParaRPr>
          </a:p>
          <a:p>
            <a:pPr marL="914400" marR="0" lvl="0" indent="-457200" algn="l" rtl="0">
              <a:lnSpc>
                <a:spcPct val="100000"/>
              </a:lnSpc>
              <a:spcBef>
                <a:spcPts val="0"/>
              </a:spcBef>
              <a:spcAft>
                <a:spcPts val="0"/>
              </a:spcAft>
              <a:buFont typeface="+mj-lt"/>
              <a:buAutoNum type="arabicPeriod"/>
            </a:pPr>
            <a:endParaRPr sz="2400" dirty="0">
              <a:solidFill>
                <a:srgbClr val="000000"/>
              </a:solidFill>
              <a:latin typeface="Open Sans"/>
              <a:ea typeface="Open Sans"/>
              <a:cs typeface="Open Sans"/>
              <a:sym typeface="Open Sans"/>
            </a:endParaRPr>
          </a:p>
          <a:p>
            <a:pPr marL="457200" marR="0" lvl="0" indent="-361950" algn="l" rtl="0">
              <a:lnSpc>
                <a:spcPct val="100000"/>
              </a:lnSpc>
              <a:spcBef>
                <a:spcPts val="0"/>
              </a:spcBef>
              <a:spcAft>
                <a:spcPts val="0"/>
              </a:spcAft>
              <a:buClr>
                <a:srgbClr val="000000"/>
              </a:buClr>
              <a:buSzPts val="2100"/>
              <a:buFont typeface="Open Sans"/>
              <a:buAutoNum type="arabicPeriod"/>
            </a:pPr>
            <a:r>
              <a:rPr lang="en-US" sz="2400" i="0" u="none" strike="noStrike" cap="none" dirty="0">
                <a:solidFill>
                  <a:srgbClr val="000000"/>
                </a:solidFill>
                <a:latin typeface="Open Sans"/>
                <a:ea typeface="Open Sans"/>
                <a:cs typeface="Open Sans"/>
                <a:sym typeface="Open Sans"/>
              </a:rPr>
              <a:t>Who should be included in a country’s universe of obligation? Anyone in the country at a given time? Residents of the country? Citizens of the country?</a:t>
            </a:r>
            <a:r>
              <a:rPr lang="en-US" sz="2100" i="0" u="none" strike="noStrike" cap="none" dirty="0">
                <a:solidFill>
                  <a:srgbClr val="000000"/>
                </a:solidFill>
                <a:latin typeface="Open Sans"/>
                <a:ea typeface="Open Sans"/>
                <a:cs typeface="Open Sans"/>
                <a:sym typeface="Open Sans"/>
              </a:rPr>
              <a:t> </a:t>
            </a:r>
            <a:endParaRPr sz="2100" i="0" u="none" strike="noStrike" cap="none" dirty="0">
              <a:solidFill>
                <a:srgbClr val="000000"/>
              </a:solidFill>
              <a:latin typeface="Open Sans"/>
              <a:ea typeface="Open Sans"/>
              <a:cs typeface="Open Sans"/>
              <a:sym typeface="Open Sans"/>
            </a:endParaRPr>
          </a:p>
          <a:p>
            <a:pPr marL="608330" marR="0" lvl="0" indent="-457200" algn="l" rtl="0">
              <a:lnSpc>
                <a:spcPct val="80000"/>
              </a:lnSpc>
              <a:spcBef>
                <a:spcPts val="1000"/>
              </a:spcBef>
              <a:spcAft>
                <a:spcPts val="0"/>
              </a:spcAft>
              <a:buClr>
                <a:schemeClr val="dk1"/>
              </a:buClr>
              <a:buSzPts val="2380"/>
              <a:buFont typeface="+mj-lt"/>
              <a:buAutoNum type="arabicPeriod"/>
            </a:pPr>
            <a:endParaRPr sz="2380" b="0" i="0" u="none" strike="noStrike" cap="none" dirty="0">
              <a:solidFill>
                <a:srgbClr val="000000"/>
              </a:solidFill>
              <a:latin typeface="Calibri"/>
              <a:ea typeface="Calibri"/>
              <a:cs typeface="Calibri"/>
              <a:sym typeface="Calibri"/>
            </a:endParaRPr>
          </a:p>
        </p:txBody>
      </p:sp>
      <p:pic>
        <p:nvPicPr>
          <p:cNvPr id="171" name="Google Shape;171;p24"/>
          <p:cNvPicPr preferRelativeResize="0"/>
          <p:nvPr/>
        </p:nvPicPr>
        <p:blipFill>
          <a:blip r:embed="rId3">
            <a:alphaModFix/>
          </a:blip>
          <a:stretch>
            <a:fillRect/>
          </a:stretch>
        </p:blipFill>
        <p:spPr>
          <a:xfrm>
            <a:off x="228600" y="228600"/>
            <a:ext cx="1371600" cy="1371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0">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0">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AEBC"/>
        </a:solidFill>
        <a:effectLst/>
      </p:bgPr>
    </p:bg>
    <p:spTree>
      <p:nvGrpSpPr>
        <p:cNvPr id="1" name="Shape 175"/>
        <p:cNvGrpSpPr/>
        <p:nvPr/>
      </p:nvGrpSpPr>
      <p:grpSpPr>
        <a:xfrm>
          <a:off x="0" y="0"/>
          <a:ext cx="0" cy="0"/>
          <a:chOff x="0" y="0"/>
          <a:chExt cx="0" cy="0"/>
        </a:xfrm>
      </p:grpSpPr>
      <p:pic>
        <p:nvPicPr>
          <p:cNvPr id="176" name="Google Shape;176;p25"/>
          <p:cNvPicPr preferRelativeResize="0"/>
          <p:nvPr/>
        </p:nvPicPr>
        <p:blipFill rotWithShape="1">
          <a:blip r:embed="rId3">
            <a:alphaModFix/>
          </a:blip>
          <a:srcRect t="83138"/>
          <a:stretch/>
        </p:blipFill>
        <p:spPr>
          <a:xfrm>
            <a:off x="629875" y="2794625"/>
            <a:ext cx="8098000" cy="708375"/>
          </a:xfrm>
          <a:prstGeom prst="rect">
            <a:avLst/>
          </a:prstGeom>
          <a:noFill/>
          <a:ln>
            <a:noFill/>
          </a:ln>
        </p:spPr>
      </p:pic>
      <p:sp>
        <p:nvSpPr>
          <p:cNvPr id="177" name="Google Shape;177;p25"/>
          <p:cNvSpPr txBox="1"/>
          <p:nvPr/>
        </p:nvSpPr>
        <p:spPr>
          <a:xfrm>
            <a:off x="2769900" y="6117925"/>
            <a:ext cx="4009200" cy="542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a:solidFill>
                  <a:srgbClr val="FFFFFF"/>
                </a:solidFill>
                <a:latin typeface="Open Sans"/>
                <a:ea typeface="Open Sans"/>
                <a:cs typeface="Open Sans"/>
                <a:sym typeface="Open Sans"/>
              </a:rPr>
              <a:t>@facinghistory | facinghistory.org</a:t>
            </a:r>
          </a:p>
        </p:txBody>
      </p:sp>
      <p:pic>
        <p:nvPicPr>
          <p:cNvPr id="178" name="Google Shape;178;p25"/>
          <p:cNvPicPr preferRelativeResize="0"/>
          <p:nvPr/>
        </p:nvPicPr>
        <p:blipFill>
          <a:blip r:embed="rId4">
            <a:alphaModFix/>
          </a:blip>
          <a:stretch>
            <a:fillRect/>
          </a:stretch>
        </p:blipFill>
        <p:spPr>
          <a:xfrm>
            <a:off x="3453675" y="5480700"/>
            <a:ext cx="542700" cy="542700"/>
          </a:xfrm>
          <a:prstGeom prst="rect">
            <a:avLst/>
          </a:prstGeom>
          <a:noFill/>
          <a:ln>
            <a:noFill/>
          </a:ln>
        </p:spPr>
      </p:pic>
      <p:pic>
        <p:nvPicPr>
          <p:cNvPr id="179" name="Google Shape;179;p25"/>
          <p:cNvPicPr preferRelativeResize="0"/>
          <p:nvPr/>
        </p:nvPicPr>
        <p:blipFill>
          <a:blip r:embed="rId5">
            <a:alphaModFix/>
          </a:blip>
          <a:stretch>
            <a:fillRect/>
          </a:stretch>
        </p:blipFill>
        <p:spPr>
          <a:xfrm>
            <a:off x="4174550" y="5480700"/>
            <a:ext cx="542700" cy="542700"/>
          </a:xfrm>
          <a:prstGeom prst="rect">
            <a:avLst/>
          </a:prstGeom>
          <a:noFill/>
          <a:ln>
            <a:noFill/>
          </a:ln>
        </p:spPr>
      </p:pic>
      <p:pic>
        <p:nvPicPr>
          <p:cNvPr id="180" name="Google Shape;180;p25"/>
          <p:cNvPicPr preferRelativeResize="0"/>
          <p:nvPr/>
        </p:nvPicPr>
        <p:blipFill>
          <a:blip r:embed="rId6">
            <a:alphaModFix/>
          </a:blip>
          <a:stretch>
            <a:fillRect/>
          </a:stretch>
        </p:blipFill>
        <p:spPr>
          <a:xfrm>
            <a:off x="4875962" y="5480688"/>
            <a:ext cx="542700" cy="542723"/>
          </a:xfrm>
          <a:prstGeom prst="rect">
            <a:avLst/>
          </a:prstGeom>
          <a:noFill/>
          <a:ln>
            <a:noFill/>
          </a:ln>
        </p:spPr>
      </p:pic>
      <p:pic>
        <p:nvPicPr>
          <p:cNvPr id="181" name="Google Shape;181;p25"/>
          <p:cNvPicPr preferRelativeResize="0"/>
          <p:nvPr/>
        </p:nvPicPr>
        <p:blipFill>
          <a:blip r:embed="rId7">
            <a:alphaModFix/>
          </a:blip>
          <a:stretch>
            <a:fillRect/>
          </a:stretch>
        </p:blipFill>
        <p:spPr>
          <a:xfrm>
            <a:off x="5577350" y="5480703"/>
            <a:ext cx="542700" cy="542700"/>
          </a:xfrm>
          <a:prstGeom prst="rect">
            <a:avLst/>
          </a:prstGeom>
          <a:noFill/>
          <a:ln>
            <a:noFill/>
          </a:ln>
        </p:spPr>
      </p:pic>
      <p:pic>
        <p:nvPicPr>
          <p:cNvPr id="10" name="Picture 9" descr="A picture containing text, clipart&#10;&#10;Description automatically generated">
            <a:extLst>
              <a:ext uri="{FF2B5EF4-FFF2-40B4-BE49-F238E27FC236}">
                <a16:creationId xmlns:a16="http://schemas.microsoft.com/office/drawing/2014/main" id="{E96BA52C-C2AC-204E-843F-998CDC15C1D5}"/>
              </a:ext>
            </a:extLst>
          </p:cNvPr>
          <p:cNvPicPr>
            <a:picLocks noChangeAspect="1"/>
          </p:cNvPicPr>
          <p:nvPr/>
        </p:nvPicPr>
        <p:blipFill>
          <a:blip r:embed="rId8"/>
          <a:stretch>
            <a:fillRect/>
          </a:stretch>
        </p:blipFill>
        <p:spPr>
          <a:xfrm>
            <a:off x="2620875" y="482457"/>
            <a:ext cx="3608516" cy="11049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p:nvPr/>
        </p:nvSpPr>
        <p:spPr>
          <a:xfrm>
            <a:off x="1285925" y="493083"/>
            <a:ext cx="6572100" cy="336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3000" b="1">
                <a:solidFill>
                  <a:srgbClr val="002060"/>
                </a:solidFill>
                <a:latin typeface="Open Sans"/>
                <a:ea typeface="Open Sans"/>
                <a:cs typeface="Open Sans"/>
                <a:sym typeface="Open Sans"/>
              </a:rPr>
              <a:t>Note to Teachers: Getting Started</a:t>
            </a:r>
            <a:endParaRPr sz="3000" b="1">
              <a:solidFill>
                <a:srgbClr val="002060"/>
              </a:solidFill>
              <a:latin typeface="Open Sans"/>
              <a:ea typeface="Open Sans"/>
              <a:cs typeface="Open Sans"/>
              <a:sym typeface="Open Sans"/>
            </a:endParaRPr>
          </a:p>
        </p:txBody>
      </p:sp>
      <p:sp>
        <p:nvSpPr>
          <p:cNvPr id="96" name="Google Shape;96;p14"/>
          <p:cNvSpPr txBox="1"/>
          <p:nvPr/>
        </p:nvSpPr>
        <p:spPr>
          <a:xfrm>
            <a:off x="966500" y="1438306"/>
            <a:ext cx="7257300" cy="5204400"/>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None/>
            </a:pPr>
            <a:r>
              <a:rPr lang="en-US" sz="1800" dirty="0">
                <a:solidFill>
                  <a:srgbClr val="000000"/>
                </a:solidFill>
                <a:latin typeface="Open Sans"/>
                <a:ea typeface="Open Sans"/>
                <a:cs typeface="Open Sans"/>
                <a:sym typeface="Open Sans"/>
              </a:rPr>
              <a:t>This Power</a:t>
            </a:r>
            <a:r>
              <a:rPr lang="en-US" sz="1800" dirty="0">
                <a:latin typeface="Open Sans"/>
                <a:ea typeface="Open Sans"/>
                <a:cs typeface="Open Sans"/>
                <a:sym typeface="Open Sans"/>
              </a:rPr>
              <a:t>P</a:t>
            </a:r>
            <a:r>
              <a:rPr lang="en-US" sz="1800" dirty="0">
                <a:solidFill>
                  <a:srgbClr val="000000"/>
                </a:solidFill>
                <a:latin typeface="Open Sans"/>
                <a:ea typeface="Open Sans"/>
                <a:cs typeface="Open Sans"/>
                <a:sym typeface="Open Sans"/>
              </a:rPr>
              <a:t>oint presentation accompanies </a:t>
            </a:r>
            <a:r>
              <a:rPr lang="en-US" sz="1800" u="sng" dirty="0">
                <a:solidFill>
                  <a:schemeClr val="hlink"/>
                </a:solidFill>
                <a:latin typeface="Open Sans"/>
                <a:ea typeface="Open Sans"/>
                <a:cs typeface="Open Sans"/>
                <a:sym typeface="Open Sans"/>
                <a:hlinkClick r:id="rId3"/>
              </a:rPr>
              <a:t>Lesson 10: Defining Human Rights</a:t>
            </a:r>
            <a:r>
              <a:rPr lang="en-US" sz="1800" dirty="0">
                <a:solidFill>
                  <a:srgbClr val="000000"/>
                </a:solidFill>
                <a:latin typeface="Open Sans"/>
                <a:ea typeface="Open Sans"/>
                <a:cs typeface="Open Sans"/>
                <a:sym typeface="Open Sans"/>
              </a:rPr>
              <a:t> from the </a:t>
            </a:r>
            <a:r>
              <a:rPr lang="en-US" sz="1800" u="sng" dirty="0">
                <a:solidFill>
                  <a:srgbClr val="0563C1"/>
                </a:solidFill>
                <a:latin typeface="Open Sans"/>
                <a:ea typeface="Open Sans"/>
                <a:cs typeface="Open Sans"/>
                <a:sym typeface="Open Sans"/>
                <a:hlinkClick r:id="rId4"/>
              </a:rPr>
              <a:t>Standing Up for Democracy</a:t>
            </a:r>
            <a:r>
              <a:rPr lang="en-US" sz="1800" dirty="0">
                <a:solidFill>
                  <a:srgbClr val="000000"/>
                </a:solidFill>
                <a:latin typeface="Open Sans"/>
                <a:ea typeface="Open Sans"/>
                <a:cs typeface="Open Sans"/>
                <a:sym typeface="Open Sans"/>
              </a:rPr>
              <a:t> scheme of work. It is important to read the lesson plan in order to understand its rationale</a:t>
            </a:r>
            <a:r>
              <a:rPr lang="en-US" sz="1800" dirty="0">
                <a:latin typeface="Open Sans"/>
                <a:ea typeface="Open Sans"/>
                <a:cs typeface="Open Sans"/>
                <a:sym typeface="Open Sans"/>
              </a:rPr>
              <a:t>, the historical context, and information i</a:t>
            </a:r>
            <a:r>
              <a:rPr lang="en-US" sz="1800" dirty="0">
                <a:solidFill>
                  <a:schemeClr val="dk1"/>
                </a:solidFill>
                <a:latin typeface="Open Sans"/>
                <a:ea typeface="Open Sans"/>
                <a:cs typeface="Open Sans"/>
                <a:sym typeface="Open Sans"/>
              </a:rPr>
              <a:t>n the Notes to Teachers section</a:t>
            </a:r>
            <a:r>
              <a:rPr lang="en-US" sz="1800" dirty="0">
                <a:latin typeface="Open Sans"/>
                <a:ea typeface="Open Sans"/>
                <a:cs typeface="Open Sans"/>
                <a:sym typeface="Open Sans"/>
              </a:rPr>
              <a:t> about creating a UDHR mini-lecture</a:t>
            </a:r>
            <a:r>
              <a:rPr lang="en-US" sz="1800" dirty="0">
                <a:solidFill>
                  <a:srgbClr val="000000"/>
                </a:solidFill>
                <a:latin typeface="Open Sans"/>
                <a:ea typeface="Open Sans"/>
                <a:cs typeface="Open Sans"/>
                <a:sym typeface="Open Sans"/>
              </a:rPr>
              <a:t>.</a:t>
            </a:r>
            <a:endParaRPr sz="1800" dirty="0">
              <a:solidFill>
                <a:srgbClr val="000000"/>
              </a:solidFill>
              <a:latin typeface="Open Sans"/>
              <a:ea typeface="Open Sans"/>
              <a:cs typeface="Open Sans"/>
              <a:sym typeface="Open Sans"/>
            </a:endParaRPr>
          </a:p>
          <a:p>
            <a:pPr marL="0" lvl="0" indent="0" rtl="0">
              <a:lnSpc>
                <a:spcPct val="90000"/>
              </a:lnSpc>
              <a:spcBef>
                <a:spcPts val="0"/>
              </a:spcBef>
              <a:spcAft>
                <a:spcPts val="0"/>
              </a:spcAft>
              <a:buNone/>
            </a:pPr>
            <a:endParaRPr sz="1800" dirty="0">
              <a:latin typeface="Open Sans"/>
              <a:ea typeface="Open Sans"/>
              <a:cs typeface="Open Sans"/>
              <a:sym typeface="Open Sans"/>
            </a:endParaRPr>
          </a:p>
          <a:p>
            <a:pPr marL="0" lvl="0" indent="0" rtl="0">
              <a:lnSpc>
                <a:spcPct val="90000"/>
              </a:lnSpc>
              <a:spcBef>
                <a:spcPts val="0"/>
              </a:spcBef>
              <a:spcAft>
                <a:spcPts val="0"/>
              </a:spcAft>
              <a:buNone/>
            </a:pPr>
            <a:r>
              <a:rPr lang="en-US" sz="1800" dirty="0">
                <a:solidFill>
                  <a:schemeClr val="dk1"/>
                </a:solidFill>
                <a:latin typeface="Open Sans"/>
                <a:ea typeface="Open Sans"/>
                <a:cs typeface="Open Sans"/>
                <a:sym typeface="Open Sans"/>
              </a:rPr>
              <a:t>This presentation includes verbal instructions for the activities in the Notes beneath each slide. Accessing hyperlinks in PowerPoint involves extra steps: select View - Notes Page - right click on the hyperlink - and select Open Hyperlink. Alternatively, you can access the hyperlinks from </a:t>
            </a:r>
            <a:r>
              <a:rPr lang="en-US" sz="1800" u="sng" dirty="0">
                <a:solidFill>
                  <a:schemeClr val="hlink"/>
                </a:solidFill>
                <a:latin typeface="Open Sans"/>
                <a:ea typeface="Open Sans"/>
                <a:cs typeface="Open Sans"/>
                <a:sym typeface="Open Sans"/>
                <a:hlinkClick r:id="rId3"/>
              </a:rPr>
              <a:t>Lesson 10: Defining Human Rights</a:t>
            </a:r>
            <a:r>
              <a:rPr lang="en-US" sz="1800" dirty="0">
                <a:solidFill>
                  <a:schemeClr val="dk1"/>
                </a:solidFill>
                <a:latin typeface="Open Sans"/>
                <a:ea typeface="Open Sans"/>
                <a:cs typeface="Open Sans"/>
                <a:sym typeface="Open Sans"/>
              </a:rPr>
              <a:t> or by viewing the presentation in Google Slides.</a:t>
            </a:r>
            <a:endParaRPr sz="1800" dirty="0">
              <a:solidFill>
                <a:srgbClr val="000000"/>
              </a:solidFill>
              <a:latin typeface="Open Sans"/>
              <a:ea typeface="Open Sans"/>
              <a:cs typeface="Open Sans"/>
              <a:sym typeface="Open Sans"/>
            </a:endParaRPr>
          </a:p>
          <a:p>
            <a:pPr marL="0" lvl="0" indent="0" rtl="0">
              <a:lnSpc>
                <a:spcPct val="90000"/>
              </a:lnSpc>
              <a:spcBef>
                <a:spcPts val="0"/>
              </a:spcBef>
              <a:spcAft>
                <a:spcPts val="0"/>
              </a:spcAft>
              <a:buNone/>
            </a:pPr>
            <a:endParaRPr sz="1800" dirty="0">
              <a:solidFill>
                <a:srgbClr val="000000"/>
              </a:solidFill>
              <a:latin typeface="Open Sans"/>
              <a:ea typeface="Open Sans"/>
              <a:cs typeface="Open Sans"/>
              <a:sym typeface="Open Sans"/>
            </a:endParaRPr>
          </a:p>
          <a:p>
            <a:r>
              <a:rPr lang="en-US" sz="1800" i="1" dirty="0">
                <a:latin typeface="Open Sans" pitchFamily="34" charset="0"/>
                <a:ea typeface="Open Sans" pitchFamily="34" charset="0"/>
                <a:cs typeface="Open Sans" pitchFamily="34" charset="0"/>
              </a:rPr>
              <a:t>While you may need to modify this presentation to meet the needs of your students, please note that Facing History and Ourselves is not accountable for any changes that alter the presentation's content or original layout. </a:t>
            </a:r>
            <a:endParaRPr lang="en-US" sz="1800" dirty="0">
              <a:latin typeface="Open Sans" pitchFamily="34" charset="0"/>
              <a:ea typeface="Open Sans" pitchFamily="34" charset="0"/>
              <a:cs typeface="Open Sans" pitchFamily="34" charset="0"/>
            </a:endParaRPr>
          </a:p>
          <a:p>
            <a:pPr marL="0" lvl="0" indent="0" rtl="0">
              <a:lnSpc>
                <a:spcPct val="90000"/>
              </a:lnSpc>
              <a:spcBef>
                <a:spcPts val="100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1183325" y="2683500"/>
            <a:ext cx="6857700" cy="745500"/>
          </a:xfrm>
          <a:prstGeom prst="rect">
            <a:avLst/>
          </a:prstGeom>
          <a:noFill/>
          <a:ln>
            <a:noFill/>
          </a:ln>
        </p:spPr>
        <p:txBody>
          <a:bodyPr spcFirstLastPara="1" wrap="square" lIns="51425" tIns="25700" rIns="51425" bIns="25700" anchor="ctr" anchorCtr="0">
            <a:noAutofit/>
          </a:bodyPr>
          <a:lstStyle/>
          <a:p>
            <a:pPr marL="0" marR="0" lvl="0" indent="0" algn="ctr" rtl="0">
              <a:lnSpc>
                <a:spcPct val="90000"/>
              </a:lnSpc>
              <a:spcBef>
                <a:spcPts val="0"/>
              </a:spcBef>
              <a:spcAft>
                <a:spcPts val="0"/>
              </a:spcAft>
              <a:buClr>
                <a:srgbClr val="002060"/>
              </a:buClr>
              <a:buSzPts val="4400"/>
              <a:buFont typeface="Calibri"/>
              <a:buNone/>
            </a:pPr>
            <a:r>
              <a:rPr lang="en-US" sz="4400" b="1" i="0" u="none" strike="noStrike" cap="none">
                <a:solidFill>
                  <a:srgbClr val="002060"/>
                </a:solidFill>
                <a:latin typeface="Open Sans"/>
                <a:ea typeface="Open Sans"/>
                <a:cs typeface="Open Sans"/>
                <a:sym typeface="Open Sans"/>
              </a:rPr>
              <a:t>Defining Human Rights</a:t>
            </a:r>
            <a:endParaRPr sz="4400" b="1" i="0" u="none" strike="noStrike" cap="none">
              <a:solidFill>
                <a:srgbClr val="00206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p:nvPr/>
        </p:nvSpPr>
        <p:spPr>
          <a:xfrm>
            <a:off x="1628704" y="854710"/>
            <a:ext cx="5915100" cy="745500"/>
          </a:xfrm>
          <a:prstGeom prst="rect">
            <a:avLst/>
          </a:prstGeom>
          <a:noFill/>
          <a:ln>
            <a:noFill/>
          </a:ln>
        </p:spPr>
        <p:txBody>
          <a:bodyPr spcFirstLastPara="1" wrap="square" lIns="51425" tIns="25700" rIns="51425" bIns="25700" anchor="ctr" anchorCtr="0">
            <a:noAutofit/>
          </a:bodyPr>
          <a:lstStyle/>
          <a:p>
            <a:pPr marL="0" marR="0" lvl="0" indent="0" algn="ctr" rtl="0">
              <a:lnSpc>
                <a:spcPct val="90000"/>
              </a:lnSpc>
              <a:spcBef>
                <a:spcPts val="0"/>
              </a:spcBef>
              <a:spcAft>
                <a:spcPts val="0"/>
              </a:spcAft>
              <a:buClr>
                <a:srgbClr val="002060"/>
              </a:buClr>
              <a:buSzPts val="4400"/>
              <a:buFont typeface="Calibri"/>
              <a:buNone/>
            </a:pPr>
            <a:r>
              <a:rPr lang="en-US" sz="4000" b="1">
                <a:solidFill>
                  <a:srgbClr val="002060"/>
                </a:solidFill>
                <a:latin typeface="Open Sans"/>
                <a:ea typeface="Open Sans"/>
                <a:cs typeface="Open Sans"/>
                <a:sym typeface="Open Sans"/>
              </a:rPr>
              <a:t>Guiding Question</a:t>
            </a:r>
            <a:endParaRPr sz="4000" b="1" i="0" u="none" strike="noStrike" cap="none">
              <a:solidFill>
                <a:srgbClr val="2F5496"/>
              </a:solidFill>
              <a:latin typeface="Open Sans"/>
              <a:ea typeface="Open Sans"/>
              <a:cs typeface="Open Sans"/>
              <a:sym typeface="Open Sans"/>
            </a:endParaRPr>
          </a:p>
        </p:txBody>
      </p:sp>
      <p:sp>
        <p:nvSpPr>
          <p:cNvPr id="109" name="Google Shape;109;p16"/>
          <p:cNvSpPr/>
          <p:nvPr/>
        </p:nvSpPr>
        <p:spPr>
          <a:xfrm>
            <a:off x="901200" y="2174750"/>
            <a:ext cx="7370100" cy="18009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Font typeface="Arial"/>
              <a:buNone/>
            </a:pPr>
            <a:r>
              <a:rPr lang="en-US" sz="3000">
                <a:solidFill>
                  <a:schemeClr val="dk1"/>
                </a:solidFill>
                <a:latin typeface="Open Sans"/>
                <a:ea typeface="Open Sans"/>
                <a:cs typeface="Open Sans"/>
                <a:sym typeface="Open Sans"/>
              </a:rPr>
              <a:t>How did the international community decide upon a universal set of human rights?</a:t>
            </a:r>
            <a:r>
              <a:rPr lang="en-US" sz="1200">
                <a:solidFill>
                  <a:schemeClr val="dk1"/>
                </a:solidFill>
                <a:latin typeface="Open Sans"/>
                <a:ea typeface="Open Sans"/>
                <a:cs typeface="Open Sans"/>
                <a:sym typeface="Open Sans"/>
              </a:rPr>
              <a:t> </a:t>
            </a:r>
            <a:endParaRPr sz="120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body" idx="1"/>
          </p:nvPr>
        </p:nvSpPr>
        <p:spPr>
          <a:xfrm>
            <a:off x="2222900" y="412925"/>
            <a:ext cx="6602400" cy="5858700"/>
          </a:xfrm>
          <a:prstGeom prst="rect">
            <a:avLst/>
          </a:prstGeom>
          <a:solidFill>
            <a:srgbClr val="9AD1DC"/>
          </a:solidFill>
          <a:ln w="9525" cap="flat" cmpd="sng">
            <a:solidFill>
              <a:srgbClr val="9AD1DC"/>
            </a:solidFill>
            <a:prstDash val="solid"/>
            <a:round/>
            <a:headEnd type="none" w="sm" len="sm"/>
            <a:tailEnd type="none" w="sm" len="sm"/>
          </a:ln>
        </p:spPr>
        <p:txBody>
          <a:bodyPr spcFirstLastPara="1" wrap="square" lIns="91425" tIns="45700" rIns="91425" bIns="45700" anchor="t" anchorCtr="0">
            <a:noAutofit/>
          </a:bodyPr>
          <a:lstStyle/>
          <a:p>
            <a:pPr marL="685800" marR="0" lvl="0" indent="-228600" algn="l" rtl="0">
              <a:lnSpc>
                <a:spcPct val="115000"/>
              </a:lnSpc>
              <a:spcBef>
                <a:spcPts val="0"/>
              </a:spcBef>
              <a:spcAft>
                <a:spcPts val="0"/>
              </a:spcAft>
              <a:buFont typeface="+mj-lt"/>
              <a:buAutoNum type="arabicPeriod"/>
            </a:pPr>
            <a:endParaRPr sz="700" dirty="0">
              <a:latin typeface="Open Sans"/>
              <a:ea typeface="Open Sans"/>
              <a:cs typeface="Open Sans"/>
              <a:sym typeface="Open Sans"/>
            </a:endParaRPr>
          </a:p>
          <a:p>
            <a:pPr marL="457200" marR="0" lvl="0" indent="-387350" algn="l" rtl="0">
              <a:lnSpc>
                <a:spcPct val="115000"/>
              </a:lnSpc>
              <a:spcBef>
                <a:spcPts val="0"/>
              </a:spcBef>
              <a:spcAft>
                <a:spcPts val="0"/>
              </a:spcAft>
              <a:buClr>
                <a:schemeClr val="dk1"/>
              </a:buClr>
              <a:buSzPts val="2500"/>
              <a:buFont typeface="Open Sans"/>
              <a:buAutoNum type="arabicPeriod"/>
            </a:pPr>
            <a:r>
              <a:rPr lang="en-US" sz="2500" i="0" u="none" strike="noStrike" cap="none" dirty="0">
                <a:solidFill>
                  <a:schemeClr val="dk1"/>
                </a:solidFill>
                <a:latin typeface="Open Sans"/>
                <a:ea typeface="Open Sans"/>
                <a:cs typeface="Open Sans"/>
                <a:sym typeface="Open Sans"/>
              </a:rPr>
              <a:t>What is a </a:t>
            </a:r>
            <a:r>
              <a:rPr lang="en-US" sz="2500" i="1" u="none" strike="noStrike" cap="none" dirty="0">
                <a:solidFill>
                  <a:schemeClr val="dk1"/>
                </a:solidFill>
                <a:latin typeface="Open Sans"/>
                <a:ea typeface="Open Sans"/>
                <a:cs typeface="Open Sans"/>
                <a:sym typeface="Open Sans"/>
              </a:rPr>
              <a:t>right</a:t>
            </a:r>
            <a:r>
              <a:rPr lang="en-US" sz="2500" i="0" u="none" strike="noStrike" cap="none" dirty="0">
                <a:solidFill>
                  <a:schemeClr val="dk1"/>
                </a:solidFill>
                <a:latin typeface="Open Sans"/>
                <a:ea typeface="Open Sans"/>
                <a:cs typeface="Open Sans"/>
                <a:sym typeface="Open Sans"/>
              </a:rPr>
              <a:t>? </a:t>
            </a:r>
            <a:endParaRPr sz="2500" i="0" u="none" strike="noStrike" cap="none" dirty="0">
              <a:solidFill>
                <a:schemeClr val="dk1"/>
              </a:solidFill>
              <a:latin typeface="Open Sans"/>
              <a:ea typeface="Open Sans"/>
              <a:cs typeface="Open Sans"/>
              <a:sym typeface="Open Sans"/>
            </a:endParaRPr>
          </a:p>
          <a:p>
            <a:pPr marL="914400" marR="0" lvl="0" indent="-457200" algn="l" rtl="0">
              <a:lnSpc>
                <a:spcPct val="115000"/>
              </a:lnSpc>
              <a:spcBef>
                <a:spcPts val="0"/>
              </a:spcBef>
              <a:spcAft>
                <a:spcPts val="0"/>
              </a:spcAft>
              <a:buFont typeface="+mj-lt"/>
              <a:buAutoNum type="arabicPeriod"/>
            </a:pPr>
            <a:endParaRPr sz="2500" dirty="0">
              <a:latin typeface="Open Sans"/>
              <a:ea typeface="Open Sans"/>
              <a:cs typeface="Open Sans"/>
              <a:sym typeface="Open Sans"/>
            </a:endParaRPr>
          </a:p>
          <a:p>
            <a:pPr marL="457200" marR="0" lvl="0" indent="-387350" algn="l" rtl="0">
              <a:lnSpc>
                <a:spcPct val="115000"/>
              </a:lnSpc>
              <a:spcBef>
                <a:spcPts val="0"/>
              </a:spcBef>
              <a:spcAft>
                <a:spcPts val="0"/>
              </a:spcAft>
              <a:buClr>
                <a:schemeClr val="dk1"/>
              </a:buClr>
              <a:buSzPts val="2500"/>
              <a:buFont typeface="Open Sans"/>
              <a:buAutoNum type="arabicPeriod"/>
            </a:pPr>
            <a:r>
              <a:rPr lang="en-US" sz="2500" i="0" u="none" strike="noStrike" cap="none" dirty="0">
                <a:solidFill>
                  <a:schemeClr val="dk1"/>
                </a:solidFill>
                <a:latin typeface="Open Sans"/>
                <a:ea typeface="Open Sans"/>
                <a:cs typeface="Open Sans"/>
                <a:sym typeface="Open Sans"/>
              </a:rPr>
              <a:t>What rights do you have in your home? </a:t>
            </a:r>
            <a:endParaRPr sz="2500" i="0" u="none" strike="noStrike" cap="none" dirty="0">
              <a:solidFill>
                <a:schemeClr val="dk1"/>
              </a:solidFill>
              <a:latin typeface="Open Sans"/>
              <a:ea typeface="Open Sans"/>
              <a:cs typeface="Open Sans"/>
              <a:sym typeface="Open Sans"/>
            </a:endParaRPr>
          </a:p>
          <a:p>
            <a:pPr marL="914400" marR="0" lvl="0" indent="-457200" algn="l" rtl="0">
              <a:lnSpc>
                <a:spcPct val="115000"/>
              </a:lnSpc>
              <a:spcBef>
                <a:spcPts val="0"/>
              </a:spcBef>
              <a:spcAft>
                <a:spcPts val="0"/>
              </a:spcAft>
              <a:buFont typeface="+mj-lt"/>
              <a:buAutoNum type="arabicPeriod"/>
            </a:pPr>
            <a:endParaRPr sz="2500" dirty="0">
              <a:latin typeface="Open Sans"/>
              <a:ea typeface="Open Sans"/>
              <a:cs typeface="Open Sans"/>
              <a:sym typeface="Open Sans"/>
            </a:endParaRPr>
          </a:p>
          <a:p>
            <a:pPr marL="457200" marR="0" lvl="0" indent="-387350" algn="l" rtl="0">
              <a:lnSpc>
                <a:spcPct val="115000"/>
              </a:lnSpc>
              <a:spcBef>
                <a:spcPts val="0"/>
              </a:spcBef>
              <a:spcAft>
                <a:spcPts val="0"/>
              </a:spcAft>
              <a:buClr>
                <a:schemeClr val="dk1"/>
              </a:buClr>
              <a:buSzPts val="2500"/>
              <a:buFont typeface="Open Sans"/>
              <a:buAutoNum type="arabicPeriod"/>
            </a:pPr>
            <a:r>
              <a:rPr lang="en-US" sz="2500" i="0" u="none" strike="noStrike" cap="none" dirty="0">
                <a:solidFill>
                  <a:schemeClr val="dk1"/>
                </a:solidFill>
                <a:latin typeface="Open Sans"/>
                <a:ea typeface="Open Sans"/>
                <a:cs typeface="Open Sans"/>
                <a:sym typeface="Open Sans"/>
              </a:rPr>
              <a:t>What rights do you have at your school?</a:t>
            </a:r>
            <a:endParaRPr sz="2500" dirty="0">
              <a:latin typeface="Open Sans"/>
              <a:ea typeface="Open Sans"/>
              <a:cs typeface="Open Sans"/>
              <a:sym typeface="Open Sans"/>
            </a:endParaRPr>
          </a:p>
          <a:p>
            <a:pPr marL="914400" marR="0" lvl="0" indent="-457200" algn="l" rtl="0">
              <a:lnSpc>
                <a:spcPct val="115000"/>
              </a:lnSpc>
              <a:spcBef>
                <a:spcPts val="0"/>
              </a:spcBef>
              <a:spcAft>
                <a:spcPts val="0"/>
              </a:spcAft>
              <a:buFont typeface="+mj-lt"/>
              <a:buAutoNum type="arabicPeriod"/>
            </a:pPr>
            <a:endParaRPr sz="2500" dirty="0">
              <a:latin typeface="Open Sans"/>
              <a:ea typeface="Open Sans"/>
              <a:cs typeface="Open Sans"/>
              <a:sym typeface="Open Sans"/>
            </a:endParaRPr>
          </a:p>
          <a:p>
            <a:pPr marL="457200" marR="0" lvl="0" indent="-387350" algn="l" rtl="0">
              <a:lnSpc>
                <a:spcPct val="115000"/>
              </a:lnSpc>
              <a:spcBef>
                <a:spcPts val="0"/>
              </a:spcBef>
              <a:spcAft>
                <a:spcPts val="0"/>
              </a:spcAft>
              <a:buClr>
                <a:schemeClr val="dk1"/>
              </a:buClr>
              <a:buSzPts val="2500"/>
              <a:buFont typeface="Open Sans"/>
              <a:buAutoNum type="arabicPeriod"/>
            </a:pPr>
            <a:r>
              <a:rPr lang="en-US" sz="2500" i="0" u="none" strike="noStrike" cap="none" dirty="0">
                <a:solidFill>
                  <a:schemeClr val="dk1"/>
                </a:solidFill>
                <a:latin typeface="Open Sans"/>
                <a:ea typeface="Open Sans"/>
                <a:cs typeface="Open Sans"/>
                <a:sym typeface="Open Sans"/>
              </a:rPr>
              <a:t>What rights do you have in your community?</a:t>
            </a:r>
            <a:endParaRPr sz="2500" i="0" u="none" strike="noStrike" cap="none" dirty="0">
              <a:solidFill>
                <a:schemeClr val="dk1"/>
              </a:solidFill>
              <a:latin typeface="Open Sans"/>
              <a:ea typeface="Open Sans"/>
              <a:cs typeface="Open Sans"/>
              <a:sym typeface="Open Sans"/>
            </a:endParaRPr>
          </a:p>
          <a:p>
            <a:pPr marL="914400" marR="0" lvl="0" indent="-457200" algn="l" rtl="0">
              <a:lnSpc>
                <a:spcPct val="115000"/>
              </a:lnSpc>
              <a:spcBef>
                <a:spcPts val="0"/>
              </a:spcBef>
              <a:spcAft>
                <a:spcPts val="0"/>
              </a:spcAft>
              <a:buFont typeface="+mj-lt"/>
              <a:buAutoNum type="arabicPeriod"/>
            </a:pPr>
            <a:endParaRPr sz="2500" dirty="0">
              <a:latin typeface="Open Sans"/>
              <a:ea typeface="Open Sans"/>
              <a:cs typeface="Open Sans"/>
              <a:sym typeface="Open Sans"/>
            </a:endParaRPr>
          </a:p>
          <a:p>
            <a:pPr marL="457200" marR="0" lvl="0" indent="-387350" algn="l" rtl="0">
              <a:lnSpc>
                <a:spcPct val="115000"/>
              </a:lnSpc>
              <a:spcBef>
                <a:spcPts val="0"/>
              </a:spcBef>
              <a:spcAft>
                <a:spcPts val="0"/>
              </a:spcAft>
              <a:buClr>
                <a:schemeClr val="dk1"/>
              </a:buClr>
              <a:buSzPts val="2500"/>
              <a:buFont typeface="Open Sans"/>
              <a:buAutoNum type="arabicPeriod"/>
            </a:pPr>
            <a:r>
              <a:rPr lang="en-US" sz="2500" i="0" u="none" strike="noStrike" cap="none" dirty="0">
                <a:solidFill>
                  <a:schemeClr val="dk1"/>
                </a:solidFill>
                <a:latin typeface="Open Sans"/>
                <a:ea typeface="Open Sans"/>
                <a:cs typeface="Open Sans"/>
                <a:sym typeface="Open Sans"/>
              </a:rPr>
              <a:t>What rights do you think you </a:t>
            </a:r>
            <a:r>
              <a:rPr lang="en-US" sz="2500" i="1" u="none" strike="noStrike" cap="none" dirty="0">
                <a:solidFill>
                  <a:schemeClr val="dk1"/>
                </a:solidFill>
                <a:latin typeface="Open Sans"/>
                <a:ea typeface="Open Sans"/>
                <a:cs typeface="Open Sans"/>
                <a:sym typeface="Open Sans"/>
              </a:rPr>
              <a:t>should</a:t>
            </a:r>
            <a:r>
              <a:rPr lang="en-US" sz="2500" i="0" u="none" strike="noStrike" cap="none" dirty="0">
                <a:solidFill>
                  <a:schemeClr val="dk1"/>
                </a:solidFill>
                <a:latin typeface="Open Sans"/>
                <a:ea typeface="Open Sans"/>
                <a:cs typeface="Open Sans"/>
                <a:sym typeface="Open Sans"/>
              </a:rPr>
              <a:t> have in your home, school, or community but don’t feel that you do? </a:t>
            </a:r>
            <a:endParaRPr sz="2500" i="0" u="none" strike="noStrike" cap="none" dirty="0">
              <a:solidFill>
                <a:schemeClr val="dk1"/>
              </a:solidFill>
              <a:latin typeface="Open Sans"/>
              <a:ea typeface="Open Sans"/>
              <a:cs typeface="Open Sans"/>
              <a:sym typeface="Open Sans"/>
            </a:endParaRPr>
          </a:p>
          <a:p>
            <a:pPr marR="0" lvl="0" indent="-457200" algn="l" rtl="0">
              <a:lnSpc>
                <a:spcPct val="70000"/>
              </a:lnSpc>
              <a:spcBef>
                <a:spcPts val="1000"/>
              </a:spcBef>
              <a:spcAft>
                <a:spcPts val="0"/>
              </a:spcAft>
              <a:buClr>
                <a:schemeClr val="dk1"/>
              </a:buClr>
              <a:buSzPts val="2380"/>
              <a:buFont typeface="+mj-lt"/>
              <a:buAutoNum type="arabicPeriod"/>
            </a:pPr>
            <a:endParaRPr sz="2380" b="0" i="0" u="none" strike="noStrike" cap="none" dirty="0">
              <a:solidFill>
                <a:schemeClr val="dk1"/>
              </a:solidFill>
              <a:latin typeface="Calibri"/>
              <a:ea typeface="Calibri"/>
              <a:cs typeface="Calibri"/>
              <a:sym typeface="Calibri"/>
            </a:endParaRPr>
          </a:p>
        </p:txBody>
      </p:sp>
      <p:pic>
        <p:nvPicPr>
          <p:cNvPr id="116" name="Google Shape;116;p17"/>
          <p:cNvPicPr preferRelativeResize="0"/>
          <p:nvPr/>
        </p:nvPicPr>
        <p:blipFill>
          <a:blip r:embed="rId3">
            <a:alphaModFix/>
          </a:blip>
          <a:stretch>
            <a:fillRect/>
          </a:stretch>
        </p:blipFill>
        <p:spPr>
          <a:xfrm>
            <a:off x="228600" y="228600"/>
            <a:ext cx="1371600" cy="1371600"/>
          </a:xfrm>
          <a:prstGeom prst="rect">
            <a:avLst/>
          </a:prstGeom>
          <a:noFill/>
          <a:ln>
            <a:noFill/>
          </a:ln>
        </p:spPr>
      </p:pic>
      <p:pic>
        <p:nvPicPr>
          <p:cNvPr id="117" name="Google Shape;117;p17"/>
          <p:cNvPicPr preferRelativeResize="0"/>
          <p:nvPr/>
        </p:nvPicPr>
        <p:blipFill>
          <a:blip r:embed="rId4">
            <a:alphaModFix/>
          </a:blip>
          <a:stretch>
            <a:fillRect/>
          </a:stretch>
        </p:blipFill>
        <p:spPr>
          <a:xfrm>
            <a:off x="228600" y="1600200"/>
            <a:ext cx="1371600" cy="1371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8"/>
          <p:cNvPicPr preferRelativeResize="0"/>
          <p:nvPr/>
        </p:nvPicPr>
        <p:blipFill>
          <a:blip r:embed="rId3">
            <a:alphaModFix/>
          </a:blip>
          <a:stretch>
            <a:fillRect/>
          </a:stretch>
        </p:blipFill>
        <p:spPr>
          <a:xfrm>
            <a:off x="1831125" y="1054775"/>
            <a:ext cx="5377050" cy="5377050"/>
          </a:xfrm>
          <a:prstGeom prst="rect">
            <a:avLst/>
          </a:prstGeom>
          <a:noFill/>
          <a:ln>
            <a:noFill/>
          </a:ln>
        </p:spPr>
      </p:pic>
      <p:sp>
        <p:nvSpPr>
          <p:cNvPr id="124" name="Google Shape;124;p18"/>
          <p:cNvSpPr txBox="1"/>
          <p:nvPr/>
        </p:nvSpPr>
        <p:spPr>
          <a:xfrm>
            <a:off x="3402850" y="230350"/>
            <a:ext cx="3015300" cy="670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600">
                <a:latin typeface="Open Sans"/>
                <a:ea typeface="Open Sans"/>
                <a:cs typeface="Open Sans"/>
                <a:sym typeface="Open Sans"/>
              </a:rPr>
              <a:t>A right is . . . </a:t>
            </a:r>
            <a:endParaRPr sz="36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104725" y="281252"/>
            <a:ext cx="9144000" cy="8511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2060"/>
              </a:buClr>
              <a:buSzPts val="3420"/>
              <a:buFont typeface="Calibri"/>
              <a:buNone/>
            </a:pPr>
            <a:r>
              <a:rPr lang="en-US" sz="3000" b="1" i="0" u="none" strike="noStrike" cap="none">
                <a:solidFill>
                  <a:srgbClr val="002060"/>
                </a:solidFill>
                <a:latin typeface="Open Sans"/>
                <a:ea typeface="Open Sans"/>
                <a:cs typeface="Open Sans"/>
                <a:sym typeface="Open Sans"/>
              </a:rPr>
              <a:t>United Nations Economic and Social Committee (UNESCO)</a:t>
            </a:r>
            <a:endParaRPr sz="3000" b="1" i="0" u="none" strike="noStrike" cap="none">
              <a:solidFill>
                <a:srgbClr val="002060"/>
              </a:solidFill>
              <a:latin typeface="Open Sans"/>
              <a:ea typeface="Open Sans"/>
              <a:cs typeface="Open Sans"/>
              <a:sym typeface="Open Sans"/>
            </a:endParaRPr>
          </a:p>
        </p:txBody>
      </p:sp>
      <p:sp>
        <p:nvSpPr>
          <p:cNvPr id="131" name="Google Shape;131;p19"/>
          <p:cNvSpPr txBox="1">
            <a:spLocks noGrp="1"/>
          </p:cNvSpPr>
          <p:nvPr>
            <p:ph type="body" idx="1"/>
          </p:nvPr>
        </p:nvSpPr>
        <p:spPr>
          <a:xfrm>
            <a:off x="228600" y="4373725"/>
            <a:ext cx="8594700" cy="1930800"/>
          </a:xfrm>
          <a:prstGeom prst="rect">
            <a:avLst/>
          </a:prstGeom>
          <a:solidFill>
            <a:srgbClr val="FF9E15">
              <a:alpha val="60780"/>
            </a:srgbClr>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200" b="1">
                <a:latin typeface="Open Sans"/>
                <a:ea typeface="Open Sans"/>
                <a:cs typeface="Open Sans"/>
                <a:sym typeface="Open Sans"/>
              </a:rPr>
              <a:t>The Definition of</a:t>
            </a:r>
            <a:r>
              <a:rPr lang="en-US" sz="2200" b="1" i="0" u="none" strike="noStrike" cap="none">
                <a:solidFill>
                  <a:schemeClr val="dk1"/>
                </a:solidFill>
                <a:latin typeface="Open Sans"/>
                <a:ea typeface="Open Sans"/>
                <a:cs typeface="Open Sans"/>
                <a:sym typeface="Open Sans"/>
              </a:rPr>
              <a:t> </a:t>
            </a:r>
            <a:r>
              <a:rPr lang="en-US" sz="2200" b="1" i="1" u="none" strike="noStrike" cap="none">
                <a:solidFill>
                  <a:schemeClr val="dk1"/>
                </a:solidFill>
                <a:latin typeface="Open Sans"/>
                <a:ea typeface="Open Sans"/>
                <a:cs typeface="Open Sans"/>
                <a:sym typeface="Open Sans"/>
              </a:rPr>
              <a:t>Right</a:t>
            </a:r>
            <a:r>
              <a:rPr lang="en-US" sz="2200" b="1" i="0" u="none" strike="noStrike" cap="none">
                <a:solidFill>
                  <a:schemeClr val="dk1"/>
                </a:solidFill>
                <a:latin typeface="Open Sans"/>
                <a:ea typeface="Open Sans"/>
                <a:cs typeface="Open Sans"/>
                <a:sym typeface="Open Sans"/>
              </a:rPr>
              <a:t>: </a:t>
            </a:r>
            <a:endParaRPr sz="2200" b="1">
              <a:latin typeface="Open Sans"/>
              <a:ea typeface="Open Sans"/>
              <a:cs typeface="Open Sans"/>
              <a:sym typeface="Open Sans"/>
            </a:endParaRPr>
          </a:p>
          <a:p>
            <a:pPr marL="0" marR="0" lvl="0" indent="0" algn="ctr" rtl="0">
              <a:lnSpc>
                <a:spcPct val="90000"/>
              </a:lnSpc>
              <a:spcBef>
                <a:spcPts val="1000"/>
              </a:spcBef>
              <a:spcAft>
                <a:spcPts val="0"/>
              </a:spcAft>
              <a:buClr>
                <a:schemeClr val="dk1"/>
              </a:buClr>
              <a:buSzPts val="2400"/>
              <a:buFont typeface="Arial"/>
              <a:buNone/>
            </a:pPr>
            <a:r>
              <a:rPr lang="en-US" sz="2200">
                <a:latin typeface="Open Sans"/>
                <a:ea typeface="Open Sans"/>
                <a:cs typeface="Open Sans"/>
                <a:sym typeface="Open Sans"/>
              </a:rPr>
              <a:t>. . . </a:t>
            </a:r>
            <a:r>
              <a:rPr lang="en-US" sz="2200" i="0" u="none" strike="noStrike" cap="none">
                <a:solidFill>
                  <a:schemeClr val="dk1"/>
                </a:solidFill>
                <a:latin typeface="Open Sans"/>
                <a:ea typeface="Open Sans"/>
                <a:cs typeface="Open Sans"/>
                <a:sym typeface="Open Sans"/>
              </a:rPr>
              <a:t>condition of living, without which</a:t>
            </a:r>
            <a:r>
              <a:rPr lang="en-US" sz="2200">
                <a:latin typeface="Open Sans"/>
                <a:ea typeface="Open Sans"/>
                <a:cs typeface="Open Sans"/>
                <a:sym typeface="Open Sans"/>
              </a:rPr>
              <a:t>. . . </a:t>
            </a:r>
            <a:r>
              <a:rPr lang="en-US" sz="2200" i="0" u="none" strike="noStrike" cap="none">
                <a:solidFill>
                  <a:schemeClr val="dk1"/>
                </a:solidFill>
                <a:latin typeface="Open Sans"/>
                <a:ea typeface="Open Sans"/>
                <a:cs typeface="Open Sans"/>
                <a:sym typeface="Open Sans"/>
              </a:rPr>
              <a:t>men cannot give the best of themselves as active members of the community because they are deprived of the means to fulfill themselves as human beings.</a:t>
            </a:r>
            <a:endParaRPr sz="2200" i="0" u="none" strike="noStrike" cap="none">
              <a:solidFill>
                <a:schemeClr val="dk1"/>
              </a:solidFill>
              <a:latin typeface="Open Sans"/>
              <a:ea typeface="Open Sans"/>
              <a:cs typeface="Open Sans"/>
              <a:sym typeface="Open Sans"/>
            </a:endParaRPr>
          </a:p>
          <a:p>
            <a:pPr marL="228600" marR="0" lvl="0" indent="-50800" algn="ctr" rtl="0">
              <a:lnSpc>
                <a:spcPct val="90000"/>
              </a:lnSpc>
              <a:spcBef>
                <a:spcPts val="1000"/>
              </a:spcBef>
              <a:spcAft>
                <a:spcPts val="0"/>
              </a:spcAft>
              <a:buClr>
                <a:schemeClr val="dk1"/>
              </a:buClr>
              <a:buSzPts val="2800"/>
              <a:buFont typeface="Arial"/>
              <a:buNone/>
            </a:pPr>
            <a:endParaRPr sz="2800" i="0" u="none" strike="noStrike" cap="none">
              <a:solidFill>
                <a:schemeClr val="dk1"/>
              </a:solidFill>
              <a:latin typeface="Open Sans"/>
              <a:ea typeface="Open Sans"/>
              <a:cs typeface="Open Sans"/>
              <a:sym typeface="Open Sans"/>
            </a:endParaRPr>
          </a:p>
        </p:txBody>
      </p:sp>
      <p:pic>
        <p:nvPicPr>
          <p:cNvPr id="132" name="Google Shape;132;p19"/>
          <p:cNvPicPr preferRelativeResize="0"/>
          <p:nvPr/>
        </p:nvPicPr>
        <p:blipFill rotWithShape="1">
          <a:blip r:embed="rId3">
            <a:alphaModFix/>
          </a:blip>
          <a:srcRect/>
          <a:stretch/>
        </p:blipFill>
        <p:spPr>
          <a:xfrm>
            <a:off x="3158962" y="1387845"/>
            <a:ext cx="2859676" cy="28596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0"/>
          <p:cNvPicPr preferRelativeResize="0"/>
          <p:nvPr/>
        </p:nvPicPr>
        <p:blipFill>
          <a:blip r:embed="rId3">
            <a:alphaModFix/>
          </a:blip>
          <a:stretch>
            <a:fillRect/>
          </a:stretch>
        </p:blipFill>
        <p:spPr>
          <a:xfrm>
            <a:off x="1587300" y="462538"/>
            <a:ext cx="5969398" cy="59329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p:nvPr/>
        </p:nvSpPr>
        <p:spPr>
          <a:xfrm flipH="1">
            <a:off x="2461800" y="6040575"/>
            <a:ext cx="4220400" cy="652500"/>
          </a:xfrm>
          <a:prstGeom prst="rect">
            <a:avLst/>
          </a:prstGeom>
          <a:solidFill>
            <a:srgbClr val="FF9E15">
              <a:alpha val="60780"/>
            </a:srgbClr>
          </a:solidFill>
          <a:ln w="12700"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b="1" u="sng">
                <a:solidFill>
                  <a:schemeClr val="hlink"/>
                </a:solidFill>
                <a:latin typeface="Open Sans"/>
                <a:ea typeface="Open Sans"/>
                <a:cs typeface="Open Sans"/>
                <a:sym typeface="Open Sans"/>
                <a:hlinkClick r:id="rId3"/>
              </a:rPr>
              <a:t>Unanimously</a:t>
            </a:r>
            <a:r>
              <a:rPr lang="en-US">
                <a:solidFill>
                  <a:schemeClr val="dk1"/>
                </a:solidFill>
                <a:latin typeface="Open Sans"/>
                <a:ea typeface="Open Sans"/>
                <a:cs typeface="Open Sans"/>
                <a:sym typeface="Open Sans"/>
              </a:rPr>
              <a:t>: supported by everyone in the group / everyone agrees</a:t>
            </a:r>
            <a:endParaRPr>
              <a:solidFill>
                <a:schemeClr val="dk1"/>
              </a:solidFill>
              <a:latin typeface="Open Sans"/>
              <a:ea typeface="Open Sans"/>
              <a:cs typeface="Open Sans"/>
              <a:sym typeface="Open Sans"/>
            </a:endParaRPr>
          </a:p>
        </p:txBody>
      </p:sp>
      <p:pic>
        <p:nvPicPr>
          <p:cNvPr id="145" name="Google Shape;145;p21"/>
          <p:cNvPicPr preferRelativeResize="0"/>
          <p:nvPr/>
        </p:nvPicPr>
        <p:blipFill>
          <a:blip r:embed="rId4">
            <a:alphaModFix/>
          </a:blip>
          <a:stretch>
            <a:fillRect/>
          </a:stretch>
        </p:blipFill>
        <p:spPr>
          <a:xfrm>
            <a:off x="1589688" y="464900"/>
            <a:ext cx="5964624" cy="5928200"/>
          </a:xfrm>
          <a:prstGeom prst="rect">
            <a:avLst/>
          </a:prstGeom>
          <a:noFill/>
          <a:ln>
            <a:noFill/>
          </a:ln>
        </p:spPr>
      </p:pic>
      <p:sp>
        <p:nvSpPr>
          <p:cNvPr id="146" name="Google Shape;146;p21"/>
          <p:cNvSpPr txBox="1"/>
          <p:nvPr/>
        </p:nvSpPr>
        <p:spPr>
          <a:xfrm>
            <a:off x="228600" y="342900"/>
            <a:ext cx="8151900" cy="3342900"/>
          </a:xfrm>
          <a:prstGeom prst="rect">
            <a:avLst/>
          </a:prstGeom>
          <a:noFill/>
          <a:ln>
            <a:noFill/>
          </a:ln>
        </p:spPr>
        <p:txBody>
          <a:bodyPr spcFirstLastPara="1" wrap="square" lIns="91425" tIns="91425" rIns="91425" bIns="91425" anchor="ctr" anchorCtr="0">
            <a:noAutofit/>
          </a:bodyPr>
          <a:lstStyle/>
          <a:p>
            <a:pPr marL="457200" lvl="0" indent="-368300" rtl="0">
              <a:lnSpc>
                <a:spcPct val="115000"/>
              </a:lnSpc>
              <a:spcBef>
                <a:spcPts val="0"/>
              </a:spcBef>
              <a:spcAft>
                <a:spcPts val="0"/>
              </a:spcAft>
              <a:buClr>
                <a:schemeClr val="dk1"/>
              </a:buClr>
              <a:buSzPts val="2200"/>
              <a:buFont typeface="Open Sans"/>
              <a:buAutoNum type="arabicPeriod"/>
            </a:pPr>
            <a:r>
              <a:rPr lang="en-US" sz="2200" dirty="0">
                <a:solidFill>
                  <a:schemeClr val="dk1"/>
                </a:solidFill>
                <a:latin typeface="Open Sans"/>
                <a:ea typeface="Open Sans"/>
                <a:cs typeface="Open Sans"/>
                <a:sym typeface="Open Sans"/>
              </a:rPr>
              <a:t>In what ways is the UNESCO definition similar to and different from your working definition of right?</a:t>
            </a:r>
            <a:endParaRPr sz="2200" dirty="0">
              <a:solidFill>
                <a:schemeClr val="dk1"/>
              </a:solidFill>
              <a:latin typeface="Open Sans"/>
              <a:ea typeface="Open Sans"/>
              <a:cs typeface="Open Sans"/>
              <a:sym typeface="Open Sans"/>
            </a:endParaRPr>
          </a:p>
          <a:p>
            <a:pPr marL="914400" lvl="0" indent="-457200" rtl="0">
              <a:lnSpc>
                <a:spcPct val="115000"/>
              </a:lnSpc>
              <a:spcBef>
                <a:spcPts val="0"/>
              </a:spcBef>
              <a:spcAft>
                <a:spcPts val="0"/>
              </a:spcAft>
              <a:buFont typeface="+mj-lt"/>
              <a:buAutoNum type="arabicPeriod"/>
            </a:pPr>
            <a:endParaRPr sz="2200" dirty="0">
              <a:solidFill>
                <a:schemeClr val="dk1"/>
              </a:solidFill>
              <a:latin typeface="Open Sans"/>
              <a:ea typeface="Open Sans"/>
              <a:cs typeface="Open Sans"/>
              <a:sym typeface="Open Sans"/>
            </a:endParaRPr>
          </a:p>
          <a:p>
            <a:pPr marL="457200" lvl="0" indent="-368300" rtl="0">
              <a:lnSpc>
                <a:spcPct val="115000"/>
              </a:lnSpc>
              <a:spcBef>
                <a:spcPts val="0"/>
              </a:spcBef>
              <a:spcAft>
                <a:spcPts val="0"/>
              </a:spcAft>
              <a:buClr>
                <a:schemeClr val="dk1"/>
              </a:buClr>
              <a:buSzPts val="2200"/>
              <a:buFont typeface="Open Sans"/>
              <a:buAutoNum type="arabicPeriod"/>
            </a:pPr>
            <a:r>
              <a:rPr lang="en-US" sz="2200" dirty="0">
                <a:solidFill>
                  <a:schemeClr val="dk1"/>
                </a:solidFill>
                <a:latin typeface="Open Sans"/>
                <a:ea typeface="Open Sans"/>
                <a:cs typeface="Open Sans"/>
                <a:sym typeface="Open Sans"/>
              </a:rPr>
              <a:t>Do you think the UNESCO definition is too broad, too narrow, or just right?</a:t>
            </a:r>
            <a:endParaRPr sz="2200" dirty="0">
              <a:solidFill>
                <a:schemeClr val="dk1"/>
              </a:solidFill>
              <a:latin typeface="Open Sans"/>
              <a:ea typeface="Open Sans"/>
              <a:cs typeface="Open Sans"/>
              <a:sym typeface="Open Sans"/>
            </a:endParaRPr>
          </a:p>
          <a:p>
            <a:pPr marL="914400" lvl="0" indent="-457200" rtl="0">
              <a:lnSpc>
                <a:spcPct val="115000"/>
              </a:lnSpc>
              <a:spcBef>
                <a:spcPts val="0"/>
              </a:spcBef>
              <a:spcAft>
                <a:spcPts val="0"/>
              </a:spcAft>
              <a:buFont typeface="+mj-lt"/>
              <a:buAutoNum type="arabicPeriod"/>
            </a:pPr>
            <a:endParaRPr sz="2200" dirty="0">
              <a:solidFill>
                <a:schemeClr val="dk1"/>
              </a:solidFill>
              <a:latin typeface="Open Sans"/>
              <a:ea typeface="Open Sans"/>
              <a:cs typeface="Open Sans"/>
              <a:sym typeface="Open Sans"/>
            </a:endParaRPr>
          </a:p>
          <a:p>
            <a:pPr marL="457200" lvl="0" indent="-368300" rtl="0">
              <a:lnSpc>
                <a:spcPct val="115000"/>
              </a:lnSpc>
              <a:spcBef>
                <a:spcPts val="0"/>
              </a:spcBef>
              <a:spcAft>
                <a:spcPts val="0"/>
              </a:spcAft>
              <a:buClr>
                <a:schemeClr val="dk1"/>
              </a:buClr>
              <a:buSzPts val="2200"/>
              <a:buFont typeface="Open Sans"/>
              <a:buAutoNum type="arabicPeriod"/>
            </a:pPr>
            <a:r>
              <a:rPr lang="en-US" sz="2200" dirty="0">
                <a:solidFill>
                  <a:schemeClr val="dk1"/>
                </a:solidFill>
                <a:latin typeface="Open Sans"/>
                <a:ea typeface="Open Sans"/>
                <a:cs typeface="Open Sans"/>
                <a:sym typeface="Open Sans"/>
              </a:rPr>
              <a:t>If the United Nations asked your group to provide them with feedback about UNESCO’s definition of a right, what would you suggest?</a:t>
            </a:r>
            <a:endParaRPr sz="2200" dirty="0">
              <a:solidFill>
                <a:schemeClr val="dk1"/>
              </a:solidFill>
              <a:latin typeface="Open Sans"/>
              <a:ea typeface="Open Sans"/>
              <a:cs typeface="Open Sans"/>
              <a:sym typeface="Open Sans"/>
            </a:endParaRPr>
          </a:p>
        </p:txBody>
      </p:sp>
      <p:sp>
        <p:nvSpPr>
          <p:cNvPr id="147" name="Google Shape;147;p21"/>
          <p:cNvSpPr txBox="1"/>
          <p:nvPr/>
        </p:nvSpPr>
        <p:spPr>
          <a:xfrm>
            <a:off x="228600" y="3840038"/>
            <a:ext cx="8151900" cy="1041000"/>
          </a:xfrm>
          <a:prstGeom prst="rect">
            <a:avLst/>
          </a:prstGeom>
          <a:noFill/>
          <a:ln>
            <a:noFill/>
          </a:ln>
        </p:spPr>
        <p:txBody>
          <a:bodyPr spcFirstLastPara="1" wrap="square" lIns="91425" tIns="91425" rIns="91425" bIns="91425" anchor="t" anchorCtr="0">
            <a:noAutofit/>
          </a:bodyPr>
          <a:lstStyle/>
          <a:p>
            <a:pPr marL="457200" lvl="0" indent="-368300">
              <a:spcBef>
                <a:spcPts val="0"/>
              </a:spcBef>
              <a:spcAft>
                <a:spcPts val="0"/>
              </a:spcAft>
              <a:buSzPts val="2200"/>
              <a:buFont typeface="Open Sans"/>
              <a:buAutoNum type="arabicPeriod" startAt="4"/>
            </a:pPr>
            <a:r>
              <a:rPr lang="en-US" sz="2200" dirty="0">
                <a:latin typeface="Open Sans"/>
                <a:ea typeface="Open Sans"/>
                <a:cs typeface="Open Sans"/>
                <a:sym typeface="Open Sans"/>
              </a:rPr>
              <a:t>What are three rights that you group </a:t>
            </a:r>
            <a:r>
              <a:rPr lang="en-US" sz="2200" u="sng" dirty="0">
                <a:latin typeface="Open Sans"/>
                <a:ea typeface="Open Sans"/>
                <a:cs typeface="Open Sans"/>
                <a:sym typeface="Open Sans"/>
              </a:rPr>
              <a:t>unanimously</a:t>
            </a:r>
            <a:r>
              <a:rPr lang="en-US" sz="2200" dirty="0">
                <a:latin typeface="Open Sans"/>
                <a:ea typeface="Open Sans"/>
                <a:cs typeface="Open Sans"/>
                <a:sym typeface="Open Sans"/>
              </a:rPr>
              <a:t> believes are “universal” - that apply to all people from every cultural and political background? </a:t>
            </a:r>
            <a:endParaRPr sz="2200" dirty="0">
              <a:latin typeface="Open Sans"/>
              <a:ea typeface="Open Sans"/>
              <a:cs typeface="Open Sans"/>
              <a:sym typeface="Open Sans"/>
            </a:endParaRPr>
          </a:p>
        </p:txBody>
      </p:sp>
      <p:sp>
        <p:nvSpPr>
          <p:cNvPr id="148" name="Google Shape;148;p21"/>
          <p:cNvSpPr txBox="1"/>
          <p:nvPr/>
        </p:nvSpPr>
        <p:spPr>
          <a:xfrm>
            <a:off x="228600" y="5106300"/>
            <a:ext cx="8151900" cy="856200"/>
          </a:xfrm>
          <a:prstGeom prst="rect">
            <a:avLst/>
          </a:prstGeom>
          <a:noFill/>
          <a:ln>
            <a:noFill/>
          </a:ln>
        </p:spPr>
        <p:txBody>
          <a:bodyPr spcFirstLastPara="1" wrap="square" lIns="91425" tIns="91425" rIns="91425" bIns="91425" anchor="t" anchorCtr="0">
            <a:noAutofit/>
          </a:bodyPr>
          <a:lstStyle/>
          <a:p>
            <a:pPr marL="457200" lvl="0" indent="-368300">
              <a:spcBef>
                <a:spcPts val="0"/>
              </a:spcBef>
              <a:spcAft>
                <a:spcPts val="0"/>
              </a:spcAft>
              <a:buSzPts val="2200"/>
              <a:buFont typeface="Open Sans"/>
              <a:buAutoNum type="arabicPeriod" startAt="5"/>
            </a:pPr>
            <a:r>
              <a:rPr lang="en-US" sz="2200">
                <a:latin typeface="Open Sans"/>
                <a:ea typeface="Open Sans"/>
                <a:cs typeface="Open Sans"/>
                <a:sym typeface="Open Sans"/>
              </a:rPr>
              <a:t>Why are these rights important to everyone regardless of age, gender, geography, history, politics, religion, etc.?</a:t>
            </a:r>
            <a:endParaRPr sz="2200">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1221</Words>
  <Application>Microsoft Macintosh PowerPoint</Application>
  <PresentationFormat>On-screen Show (4:3)</PresentationFormat>
  <Paragraphs>80</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Arial</vt:lpstr>
      <vt:lpstr>Open Sans</vt:lpstr>
      <vt:lpstr>Office Theme</vt:lpstr>
      <vt:lpstr>PowerPoint Presentation</vt:lpstr>
      <vt:lpstr>PowerPoint Presentation</vt:lpstr>
      <vt:lpstr>Defining Human Rights</vt:lpstr>
      <vt:lpstr>PowerPoint Presentation</vt:lpstr>
      <vt:lpstr>PowerPoint Presentation</vt:lpstr>
      <vt:lpstr>PowerPoint Presentation</vt:lpstr>
      <vt:lpstr>United Nations Economic and Social Committee (UNESCO)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Alissa Parra</dc:creator>
  <cp:lastModifiedBy>Sol Nova</cp:lastModifiedBy>
  <cp:revision>7</cp:revision>
  <dcterms:modified xsi:type="dcterms:W3CDTF">2022-03-31T17:53:11Z</dcterms:modified>
</cp:coreProperties>
</file>